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256" r:id="rId2"/>
    <p:sldId id="290" r:id="rId3"/>
    <p:sldId id="291" r:id="rId4"/>
    <p:sldId id="259" r:id="rId5"/>
    <p:sldId id="292" r:id="rId6"/>
    <p:sldId id="294" r:id="rId7"/>
    <p:sldId id="293" r:id="rId8"/>
    <p:sldId id="277" r:id="rId9"/>
    <p:sldId id="280" r:id="rId10"/>
    <p:sldId id="296" r:id="rId11"/>
    <p:sldId id="298" r:id="rId12"/>
    <p:sldId id="297" r:id="rId13"/>
    <p:sldId id="289" r:id="rId14"/>
    <p:sldId id="301" r:id="rId15"/>
    <p:sldId id="300" r:id="rId16"/>
    <p:sldId id="299" r:id="rId17"/>
    <p:sldId id="302" r:id="rId18"/>
    <p:sldId id="304" r:id="rId19"/>
    <p:sldId id="303" r:id="rId20"/>
    <p:sldId id="305" r:id="rId21"/>
    <p:sldId id="306" r:id="rId22"/>
    <p:sldId id="307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098" autoAdjust="0"/>
  </p:normalViewPr>
  <p:slideViewPr>
    <p:cSldViewPr snapToGrid="0">
      <p:cViewPr varScale="1">
        <p:scale>
          <a:sx n="98" d="100"/>
          <a:sy n="98" d="100"/>
        </p:scale>
        <p:origin x="-83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E2542-66E4-4E6B-8971-CF7596A97F56}" type="datetimeFigureOut">
              <a:rPr lang="de-DE" smtClean="0"/>
              <a:t>23.01.18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125E1-F31F-425F-B81D-6BEC70E09F8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55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15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</a:t>
            </a:r>
          </a:p>
          <a:p>
            <a:r>
              <a:rPr lang="de-DE" dirty="0" err="1" smtClean="0"/>
              <a:t>Wireframes</a:t>
            </a:r>
            <a:r>
              <a:rPr lang="de-DE" dirty="0" smtClean="0"/>
              <a:t>, um die benötigten</a:t>
            </a:r>
            <a:r>
              <a:rPr lang="de-DE" baseline="0" dirty="0" smtClean="0"/>
              <a:t> Seiten darzustellen</a:t>
            </a:r>
          </a:p>
          <a:p>
            <a:r>
              <a:rPr lang="de-DE" baseline="0" dirty="0" smtClean="0"/>
              <a:t>Vorbereitung </a:t>
            </a:r>
            <a:r>
              <a:rPr lang="de-DE" baseline="0" smtClean="0"/>
              <a:t>für Prototyp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719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  <a:p>
            <a:r>
              <a:rPr lang="de-DE" dirty="0" err="1"/>
              <a:t>Livedemo</a:t>
            </a:r>
            <a:r>
              <a:rPr lang="de-DE" dirty="0"/>
              <a:t> </a:t>
            </a:r>
            <a:r>
              <a:rPr lang="de-DE" dirty="0" err="1"/>
              <a:t>Axure</a:t>
            </a:r>
            <a:r>
              <a:rPr lang="de-DE" dirty="0"/>
              <a:t> (kurz halten!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09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257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  <a:p>
            <a:r>
              <a:rPr lang="de-DE" dirty="0" err="1"/>
              <a:t>React</a:t>
            </a:r>
            <a:r>
              <a:rPr lang="de-DE" dirty="0"/>
              <a:t> Native</a:t>
            </a:r>
          </a:p>
          <a:p>
            <a:pPr lvl="1"/>
            <a:r>
              <a:rPr lang="de-DE" dirty="0"/>
              <a:t>Quick Start</a:t>
            </a:r>
          </a:p>
          <a:p>
            <a:pPr lvl="1"/>
            <a:r>
              <a:rPr lang="de-DE" dirty="0"/>
              <a:t>Native Code: </a:t>
            </a:r>
            <a:r>
              <a:rPr lang="de-DE" dirty="0" err="1"/>
              <a:t>create</a:t>
            </a:r>
            <a:r>
              <a:rPr lang="de-DE" dirty="0"/>
              <a:t>-</a:t>
            </a:r>
            <a:r>
              <a:rPr lang="de-DE" dirty="0" err="1"/>
              <a:t>react</a:t>
            </a:r>
            <a:r>
              <a:rPr lang="de-DE" dirty="0"/>
              <a:t>-native-</a:t>
            </a:r>
            <a:r>
              <a:rPr lang="de-DE" dirty="0" err="1"/>
              <a:t>app</a:t>
            </a:r>
            <a:endParaRPr lang="de-DE" dirty="0"/>
          </a:p>
          <a:p>
            <a:r>
              <a:rPr lang="de-DE" dirty="0" err="1"/>
              <a:t>npm</a:t>
            </a:r>
            <a:r>
              <a:rPr lang="de-DE" dirty="0"/>
              <a:t> / </a:t>
            </a:r>
            <a:r>
              <a:rPr lang="de-DE" dirty="0" err="1"/>
              <a:t>yarn</a:t>
            </a:r>
            <a:endParaRPr lang="de-DE" dirty="0"/>
          </a:p>
          <a:p>
            <a:r>
              <a:rPr lang="de-DE" dirty="0"/>
              <a:t>Node.js</a:t>
            </a:r>
          </a:p>
          <a:p>
            <a:r>
              <a:rPr lang="de-DE" dirty="0"/>
              <a:t>Android Studio</a:t>
            </a:r>
          </a:p>
          <a:p>
            <a:r>
              <a:rPr lang="de-DE" dirty="0" err="1"/>
              <a:t>Xcode</a:t>
            </a:r>
            <a:endParaRPr lang="de-DE" dirty="0"/>
          </a:p>
          <a:p>
            <a:r>
              <a:rPr lang="de-DE" dirty="0"/>
              <a:t>Visual Studio Code als Editor</a:t>
            </a:r>
          </a:p>
          <a:p>
            <a:r>
              <a:rPr lang="de-DE" dirty="0"/>
              <a:t>Simulator oder Smartphone</a:t>
            </a:r>
          </a:p>
          <a:p>
            <a:r>
              <a:rPr lang="de-DE" dirty="0" err="1"/>
              <a:t>Git</a:t>
            </a:r>
            <a:r>
              <a:rPr lang="de-DE" dirty="0"/>
              <a:t> &amp; </a:t>
            </a:r>
            <a:r>
              <a:rPr lang="de-DE" dirty="0" err="1"/>
              <a:t>Bitbucket</a:t>
            </a:r>
            <a:endParaRPr lang="de-DE" dirty="0"/>
          </a:p>
          <a:p>
            <a:r>
              <a:rPr lang="de-DE" dirty="0" err="1"/>
              <a:t>Trello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7849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  <a:p>
            <a:r>
              <a:rPr lang="de-DE" dirty="0"/>
              <a:t>Zusammen angefangen, Grundgerüst gebaut mit Navigation und Seitenstruktur</a:t>
            </a:r>
          </a:p>
          <a:p>
            <a:r>
              <a:rPr lang="de-DE" dirty="0"/>
              <a:t>Anschließend: Jeder in andere Richtung weiter gearbeitet</a:t>
            </a:r>
          </a:p>
          <a:p>
            <a:r>
              <a:rPr lang="de-DE" dirty="0"/>
              <a:t>Karte: Aufteilung in Android und iOS</a:t>
            </a:r>
          </a:p>
          <a:p>
            <a:r>
              <a:rPr lang="de-DE" dirty="0"/>
              <a:t>Undokumentierte Module: Google Maps Karte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06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  <a:p>
            <a:r>
              <a:rPr lang="de-DE" dirty="0"/>
              <a:t>Google Places API</a:t>
            </a:r>
          </a:p>
          <a:p>
            <a:r>
              <a:rPr lang="de-DE" dirty="0"/>
              <a:t>Google Maps API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433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198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  <a:p>
            <a:r>
              <a:rPr lang="de-DE" dirty="0"/>
              <a:t>iOS Simulator</a:t>
            </a:r>
          </a:p>
          <a:p>
            <a:r>
              <a:rPr lang="de-DE" dirty="0"/>
              <a:t>Android: Display Live-Übertragung?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542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  <a:p>
            <a:r>
              <a:rPr lang="de-DE" dirty="0"/>
              <a:t>Interview und A/B-Test als Teil des Usability-Tests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016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30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1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K</a:t>
            </a:r>
          </a:p>
          <a:p>
            <a:r>
              <a:rPr lang="de-DE" dirty="0" smtClean="0"/>
              <a:t>Gutschein für das Café durch die App: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Cafébesitzer müssen zustimmen</a:t>
            </a:r>
          </a:p>
          <a:p>
            <a:r>
              <a:rPr lang="de-DE" dirty="0" err="1" smtClean="0"/>
              <a:t>Gamification</a:t>
            </a:r>
            <a:r>
              <a:rPr lang="de-DE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Punkte bei Besuch neuer Cafés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Top10 bei jeweiligem Café</a:t>
            </a:r>
          </a:p>
          <a:p>
            <a:r>
              <a:rPr lang="de-DE" dirty="0" smtClean="0"/>
              <a:t>Kaffee-Trends: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Lexikoneinträge durch Cafébesuch freischalten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Zeitliche Limitierung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862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Technische Konzeption: Anforderungen und Implementierung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Produktkonzeption: Zielgruppe, </a:t>
            </a:r>
            <a:r>
              <a:rPr lang="de-DE" dirty="0" err="1"/>
              <a:t>Marktanlyse</a:t>
            </a:r>
            <a:r>
              <a:rPr lang="de-DE" dirty="0"/>
              <a:t>, etc.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73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Brücke zwischen Web- und mobiler Entwicklung (einfacher Einstieg)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Umständliches Debugging (Simulator </a:t>
            </a:r>
            <a:r>
              <a:rPr lang="de-DE" dirty="0">
                <a:sym typeface="Wingdings" panose="05000000000000000000" pitchFamily="2" charset="2"/>
              </a:rPr>
              <a:t> kein CSS </a:t>
            </a:r>
            <a:r>
              <a:rPr lang="de-DE" dirty="0" err="1">
                <a:sym typeface="Wingdings" panose="05000000000000000000" pitchFamily="2" charset="2"/>
              </a:rPr>
              <a:t>debugging</a:t>
            </a:r>
            <a:r>
              <a:rPr lang="de-D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Native Abhängigkeiten trotz Cross-Plattform (Libraries einbinden, Environment konfigurieren)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 aber unausgereifte Module zur Verfügung – nicht immer ganz ausgereift oder gut dokumentiert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9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9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20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300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  <a:p>
            <a:r>
              <a:rPr lang="de-DE" dirty="0"/>
              <a:t>Muss-Anforderungen auf das Nötigste heruntergebrochen, um die App sinnvoll bedienen zu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74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Mehr Infos: Abhängig von Google API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8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</a:p>
          <a:p>
            <a:r>
              <a:rPr lang="de-DE" dirty="0"/>
              <a:t>Erfahrung: </a:t>
            </a:r>
            <a:r>
              <a:rPr lang="de-DE" dirty="0" err="1"/>
              <a:t>React</a:t>
            </a:r>
            <a:r>
              <a:rPr lang="de-DE" dirty="0"/>
              <a:t> Native, Cross Plattform, allg. App-Entwicklung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40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3125E1-F31F-425F-B81D-6BEC70E09F8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54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B444-5076-4E26-9364-DF7481790CA2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4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F215-A53B-4DD8-9D29-55BCDC28E117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8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565DE-6B7A-492C-BA97-DEA7559B39C3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660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9156-6984-4891-87D8-7B3E45548574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272784"/>
            <a:ext cx="515956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47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6BC596-2D0A-47C1-B6B6-8AC266CF9674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27912" y="6272784"/>
            <a:ext cx="6327648" cy="365125"/>
          </a:xfrm>
        </p:spPr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31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ED05-2FA5-4E71-AA0B-5B2C7B340FDE}" type="datetime1">
              <a:rPr lang="de-DE" smtClean="0"/>
              <a:t>23.01.18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0" y="6267861"/>
            <a:ext cx="5159560" cy="365125"/>
          </a:xfrm>
        </p:spPr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32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A909-5BF5-4F92-BF9A-4D8078CBD866}" type="datetime1">
              <a:rPr lang="de-DE" smtClean="0"/>
              <a:t>23.01.18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267861"/>
            <a:ext cx="5159560" cy="365125"/>
          </a:xfrm>
        </p:spPr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11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FF21-303A-4F56-B88A-CF08B1267283}" type="datetime1">
              <a:rPr lang="de-DE" smtClean="0"/>
              <a:t>23.01.18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98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E44B-334D-4AA3-9B3F-8324C015A17F}" type="datetime1">
              <a:rPr lang="de-DE" smtClean="0"/>
              <a:t>23.01.18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80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73D2-8458-4CA7-B738-78D18F5AB125}" type="datetime1">
              <a:rPr lang="de-DE" smtClean="0"/>
              <a:t>23.01.18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11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9464-0D76-4B3A-B96C-57B161489A8B}" type="datetime1">
              <a:rPr lang="de-DE" smtClean="0"/>
              <a:t>23.01.18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3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4BF4CD-0C6C-48DF-999B-34EB09CB3319}" type="datetime1">
              <a:rPr lang="de-DE" smtClean="0"/>
              <a:t>23.01.18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267861"/>
            <a:ext cx="5159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de-DE"/>
              <a:t>K. Garrecht (673342), T. Wedler (673324) - ComfyCoffee - Mobile Web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0FEB0D9-B5D3-41EC-8591-F809FF99CB35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50957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microsoft.com/office/2007/relationships/hdphoto" Target="../media/hdphoto3.wdp"/><Relationship Id="rId8" Type="http://schemas.openxmlformats.org/officeDocument/2006/relationships/image" Target="../media/image18.png"/><Relationship Id="rId9" Type="http://schemas.microsoft.com/office/2007/relationships/hdphoto" Target="../media/hdphoto4.wdp"/><Relationship Id="rId10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22.png"/><Relationship Id="rId10" Type="http://schemas.openxmlformats.org/officeDocument/2006/relationships/image" Target="../media/image17.sv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1.png"/><Relationship Id="rId15" Type="http://schemas.openxmlformats.org/officeDocument/2006/relationships/image" Target="../media/image28.png"/><Relationship Id="rId16" Type="http://schemas.openxmlformats.org/officeDocument/2006/relationships/image" Target="../media/image22.sv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22.png"/><Relationship Id="rId9" Type="http://schemas.openxmlformats.org/officeDocument/2006/relationships/image" Target="../media/image32.png"/><Relationship Id="rId10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22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22.png"/><Relationship Id="rId9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8.jpg"/><Relationship Id="rId7" Type="http://schemas.openxmlformats.org/officeDocument/2006/relationships/image" Target="../media/image39.jpg"/><Relationship Id="rId8" Type="http://schemas.openxmlformats.org/officeDocument/2006/relationships/image" Target="../media/image4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3.jpg"/><Relationship Id="rId7" Type="http://schemas.openxmlformats.org/officeDocument/2006/relationships/image" Target="../media/image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5.em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C87EFB0-7645-4D98-A012-E6FD72F83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/>
          <a:lstStyle/>
          <a:p>
            <a:r>
              <a:rPr lang="de-DE" dirty="0" err="1"/>
              <a:t>ComfyCoffee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9F0CEB2E-F2E3-4586-BB2D-6DAE870E3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9688" y="4582160"/>
            <a:ext cx="7891272" cy="1310640"/>
          </a:xfrm>
        </p:spPr>
        <p:txBody>
          <a:bodyPr>
            <a:normAutofit/>
          </a:bodyPr>
          <a:lstStyle/>
          <a:p>
            <a:r>
              <a:rPr lang="de-DE" sz="2000" dirty="0"/>
              <a:t>Katharina Garrecht (673342</a:t>
            </a:r>
            <a:r>
              <a:rPr lang="de-DE" sz="2000" dirty="0" smtClean="0"/>
              <a:t>)</a:t>
            </a:r>
            <a:r>
              <a:rPr lang="de-DE" sz="2000" dirty="0"/>
              <a:t>, Thomas Wedler (673324</a:t>
            </a:r>
            <a:r>
              <a:rPr lang="de-DE" sz="2000" dirty="0" smtClean="0"/>
              <a:t>)</a:t>
            </a:r>
            <a:endParaRPr lang="de-DE" sz="2000" dirty="0"/>
          </a:p>
          <a:p>
            <a:r>
              <a:rPr lang="de-DE" sz="2000" dirty="0" smtClean="0"/>
              <a:t>Mobile </a:t>
            </a:r>
            <a:r>
              <a:rPr lang="de-DE" sz="2000" dirty="0"/>
              <a:t>Web (WS17/18)</a:t>
            </a:r>
          </a:p>
          <a:p>
            <a:r>
              <a:rPr lang="de-DE" sz="2000" dirty="0"/>
              <a:t>Prof. Dr. Elisabeth </a:t>
            </a:r>
            <a:r>
              <a:rPr lang="de-DE" sz="2000" dirty="0" smtClean="0"/>
              <a:t>Heinemann</a:t>
            </a:r>
            <a:endParaRPr lang="de-DE" sz="2000" dirty="0"/>
          </a:p>
        </p:txBody>
      </p:sp>
      <p:pic>
        <p:nvPicPr>
          <p:cNvPr id="4" name="Grafik 3" descr="Ein Bild, das Obst, Nuss,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9E013401-E80C-455C-85A1-6576B2CD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870" y="1895917"/>
            <a:ext cx="3676650" cy="202951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554720" y="5435600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smtClean="0"/>
              <a:t>24.01.2018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200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B9560478-D0D5-4E3D-8915-213D3E8EF1EF}"/>
              </a:ext>
            </a:extLst>
          </p:cNvPr>
          <p:cNvSpPr/>
          <p:nvPr/>
        </p:nvSpPr>
        <p:spPr>
          <a:xfrm>
            <a:off x="1014584" y="134879"/>
            <a:ext cx="10162831" cy="6136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xmlns="" id="{8D39EF9A-1941-460C-A560-BD35BD9E9850}"/>
              </a:ext>
            </a:extLst>
          </p:cNvPr>
          <p:cNvGrpSpPr/>
          <p:nvPr/>
        </p:nvGrpSpPr>
        <p:grpSpPr>
          <a:xfrm>
            <a:off x="1153766" y="473386"/>
            <a:ext cx="9884465" cy="5459305"/>
            <a:chOff x="1183928" y="475319"/>
            <a:chExt cx="9884465" cy="5459305"/>
          </a:xfrm>
        </p:grpSpPr>
        <p:pic>
          <p:nvPicPr>
            <p:cNvPr id="8" name="Grafik 7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xmlns="" id="{DFC868A1-4DD2-4A01-A507-208AA5329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0029" t="50000" r="9420" b="3102"/>
            <a:stretch/>
          </p:blipFill>
          <p:spPr>
            <a:xfrm rot="16200000">
              <a:off x="5646717" y="84612"/>
              <a:ext cx="2832070" cy="3613486"/>
            </a:xfrm>
            <a:prstGeom prst="rect">
              <a:avLst/>
            </a:prstGeom>
          </p:spPr>
        </p:pic>
        <p:pic>
          <p:nvPicPr>
            <p:cNvPr id="9" name="Grafik 8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xmlns="" id="{9682EB20-86EB-4E6B-9846-A5A41E9F0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2414" t="7518" r="15886" b="43504"/>
            <a:stretch/>
          </p:blipFill>
          <p:spPr>
            <a:xfrm rot="16200000">
              <a:off x="1932979" y="-273731"/>
              <a:ext cx="2434701" cy="3932804"/>
            </a:xfrm>
            <a:prstGeom prst="rect">
              <a:avLst/>
            </a:prstGeom>
          </p:spPr>
        </p:pic>
        <p:pic>
          <p:nvPicPr>
            <p:cNvPr id="10" name="Grafik 9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xmlns="" id="{E384E0EF-F893-4CF3-8EFB-A88D1ADCF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7506" t="27786" r="49905" b="2918"/>
            <a:stretch/>
          </p:blipFill>
          <p:spPr>
            <a:xfrm rot="5400000">
              <a:off x="5208927" y="2202977"/>
              <a:ext cx="2166152" cy="4847211"/>
            </a:xfrm>
            <a:prstGeom prst="rect">
              <a:avLst/>
            </a:prstGeom>
          </p:spPr>
        </p:pic>
        <p:pic>
          <p:nvPicPr>
            <p:cNvPr id="11" name="Grafik 10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xmlns="" id="{D130886C-0A7F-4408-98C3-8FEB594E7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8310" t="68353" r="16026" b="6598"/>
            <a:stretch/>
          </p:blipFill>
          <p:spPr>
            <a:xfrm rot="16200000">
              <a:off x="7776738" y="1707354"/>
              <a:ext cx="4523689" cy="2059620"/>
            </a:xfrm>
            <a:prstGeom prst="rect">
              <a:avLst/>
            </a:prstGeom>
          </p:spPr>
        </p:pic>
        <p:pic>
          <p:nvPicPr>
            <p:cNvPr id="12" name="Grafik 11" descr="Ein Bild, das Text enthält.&#10;&#10;Mit sehr hoher Zuverlässigkeit generierte Beschreibung">
              <a:extLst>
                <a:ext uri="{FF2B5EF4-FFF2-40B4-BE49-F238E27FC236}">
                  <a16:creationId xmlns:a16="http://schemas.microsoft.com/office/drawing/2014/main" xmlns="" id="{1D1D63AA-912B-4884-8E1E-C5762866B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2901" t="9476" r="12915" b="63438"/>
            <a:stretch/>
          </p:blipFill>
          <p:spPr>
            <a:xfrm rot="16200000">
              <a:off x="1009835" y="3369223"/>
              <a:ext cx="2783840" cy="2346962"/>
            </a:xfrm>
            <a:prstGeom prst="rect">
              <a:avLst/>
            </a:prstGeom>
          </p:spPr>
        </p:pic>
      </p:grp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DB38BA7-E790-486D-BC30-AD190BE3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5" name="Bild 14" descr="step 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4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E8D77129-622C-480C-815F-AE5C3861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Interaktiver Prototyp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xmlns="" id="{67FAD16B-14B6-455F-AE31-DC1E9C51C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/>
          <a:p>
            <a:r>
              <a:rPr lang="de-DE" dirty="0" err="1" smtClean="0"/>
              <a:t>Mockups</a:t>
            </a:r>
            <a:r>
              <a:rPr lang="de-DE" dirty="0" smtClean="0"/>
              <a:t> aus </a:t>
            </a:r>
            <a:r>
              <a:rPr lang="de-DE" dirty="0" err="1"/>
              <a:t>Wireframes</a:t>
            </a:r>
            <a:endParaRPr lang="de-DE" dirty="0"/>
          </a:p>
          <a:p>
            <a:r>
              <a:rPr lang="de-DE" dirty="0"/>
              <a:t>Interaktiver </a:t>
            </a:r>
            <a:r>
              <a:rPr lang="de-DE" dirty="0" smtClean="0"/>
              <a:t>Prototyp aus </a:t>
            </a:r>
            <a:r>
              <a:rPr lang="de-DE" dirty="0"/>
              <a:t>Flowchart und Mockups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6943256B-6328-462C-A16B-2FBF604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0" name="Bild 9" descr="step 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41" y="487680"/>
            <a:ext cx="555579" cy="5328000"/>
          </a:xfrm>
          <a:prstGeom prst="rect">
            <a:avLst/>
          </a:prstGeom>
        </p:spPr>
      </p:pic>
      <p:pic>
        <p:nvPicPr>
          <p:cNvPr id="3" name="Bild 2" descr="detai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13" y="923902"/>
            <a:ext cx="3095967" cy="49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8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CCD3F6A5-F64D-497D-A418-6E666E20A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7" y="2381985"/>
            <a:ext cx="3261974" cy="3261974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xmlns="" id="{F80CB9C7-45FC-4156-AC18-66D1E853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de-DE" dirty="0"/>
              <a:t>Framework: </a:t>
            </a:r>
            <a:r>
              <a:rPr lang="de-DE" dirty="0" err="1"/>
              <a:t>React</a:t>
            </a:r>
            <a:r>
              <a:rPr lang="de-DE" dirty="0"/>
              <a:t> Native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xmlns="" id="{4A52133B-D85C-47FC-A443-0A5A7B800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r>
              <a:rPr lang="de-DE"/>
              <a:t>Entwickelt von Facebook</a:t>
            </a:r>
          </a:p>
          <a:p>
            <a:r>
              <a:rPr lang="de-DE"/>
              <a:t>Große Community</a:t>
            </a:r>
          </a:p>
          <a:p>
            <a:r>
              <a:rPr lang="de-DE"/>
              <a:t>Cross-Plattform</a:t>
            </a:r>
          </a:p>
          <a:p>
            <a:r>
              <a:rPr lang="de-DE"/>
              <a:t>Entwicklung in JavaScript</a:t>
            </a:r>
          </a:p>
          <a:p>
            <a:r>
              <a:rPr lang="de-DE"/>
              <a:t>Vorteile: </a:t>
            </a:r>
          </a:p>
          <a:p>
            <a:pPr lvl="1"/>
            <a:r>
              <a:rPr lang="de-DE"/>
              <a:t>Zugriff </a:t>
            </a:r>
            <a:r>
              <a:rPr lang="de-DE" dirty="0"/>
              <a:t>auf native Komponenten</a:t>
            </a:r>
          </a:p>
          <a:p>
            <a:pPr lvl="1"/>
            <a:r>
              <a:rPr lang="de-DE" dirty="0"/>
              <a:t>bessere Performance als hybride Frameworks</a:t>
            </a:r>
          </a:p>
          <a:p>
            <a:r>
              <a:rPr lang="de-DE"/>
              <a:t>Nachteile: </a:t>
            </a:r>
          </a:p>
          <a:p>
            <a:pPr lvl="1"/>
            <a:r>
              <a:rPr lang="de-DE"/>
              <a:t>Noch </a:t>
            </a:r>
            <a:r>
              <a:rPr lang="de-DE" dirty="0"/>
              <a:t>nicht sehr etabliert</a:t>
            </a:r>
          </a:p>
          <a:p>
            <a:pPr lvl="1"/>
            <a:r>
              <a:rPr lang="de-DE" dirty="0"/>
              <a:t>Anpassungen für Android / iOS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5DDD0749-145C-4762-8523-2CE02D7A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3" name="Bild 12" descr="step 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BFF66412-8212-4431-B94A-6A0041ADC362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183226" y="583380"/>
            <a:chExt cx="3600000" cy="360000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xmlns="" id="{91851FBB-2A8D-4A9A-A078-DFB7CE5554EF}"/>
                </a:ext>
              </a:extLst>
            </p:cNvPr>
            <p:cNvSpPr/>
            <p:nvPr/>
          </p:nvSpPr>
          <p:spPr>
            <a:xfrm>
              <a:off x="7183226" y="583380"/>
              <a:ext cx="3600000" cy="360000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lang="de-DE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xmlns="" id="{5AC2E12B-F121-4048-8BD3-B0F05E3BC009}"/>
                </a:ext>
              </a:extLst>
            </p:cNvPr>
            <p:cNvSpPr/>
            <p:nvPr/>
          </p:nvSpPr>
          <p:spPr>
            <a:xfrm>
              <a:off x="7273226" y="673380"/>
              <a:ext cx="3420000" cy="342000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endParaRPr lang="de-DE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xmlns="" id="{174382CC-0FD8-4384-8503-2DEC54F83527}"/>
              </a:ext>
            </a:extLst>
          </p:cNvPr>
          <p:cNvSpPr txBox="1"/>
          <p:nvPr/>
        </p:nvSpPr>
        <p:spPr>
          <a:xfrm>
            <a:off x="7526175" y="1130470"/>
            <a:ext cx="3214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Viele Tools für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kleine App</a:t>
            </a:r>
          </a:p>
          <a:p>
            <a:pPr algn="ctr"/>
            <a:endParaRPr lang="de-DE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Projektmanagement-tool zu aufwändig für Projektgröße</a:t>
            </a:r>
          </a:p>
        </p:txBody>
      </p:sp>
      <p:pic>
        <p:nvPicPr>
          <p:cNvPr id="22" name="Grafik 21" descr="Ein Bild, das Vektorgrafiken enthält.&#10;&#10;Mit hoher Zuverlässigkeit generierte Beschreibung">
            <a:extLst>
              <a:ext uri="{FF2B5EF4-FFF2-40B4-BE49-F238E27FC236}">
                <a16:creationId xmlns:a16="http://schemas.microsoft.com/office/drawing/2014/main" xmlns="" id="{43E03FC5-2000-41AF-9AD2-C969456677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37" y="1397411"/>
            <a:ext cx="1404000" cy="1404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7782D59D-B830-440C-A3B3-4D12C4C1B6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50807" y="2169000"/>
            <a:ext cx="1093173" cy="1260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xmlns="" id="{315DDADC-AD53-4459-B85D-395CDA5A31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04" y="4499480"/>
            <a:ext cx="1404000" cy="1404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22FE5FD4-CD8E-4109-BBAB-9F9147FF92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15" y="4640652"/>
            <a:ext cx="1693560" cy="103589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xmlns="" id="{3DA9A685-0E0F-4ED4-A424-D85B21212E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0" y="3956553"/>
            <a:ext cx="1532058" cy="59622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xmlns="" id="{71F47863-3D5E-430F-99D9-CBFB983DC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16" y="848309"/>
            <a:ext cx="1789281" cy="17892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xmlns="" id="{1B6939D0-C239-42F6-AB67-9A60592E47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5790913" y="3114498"/>
            <a:ext cx="1404000" cy="1404000"/>
          </a:xfrm>
          <a:prstGeom prst="rect">
            <a:avLst/>
          </a:prstGeom>
        </p:spPr>
      </p:pic>
      <p:pic>
        <p:nvPicPr>
          <p:cNvPr id="29" name="Grafik 28" descr="Ein Bild, das Schild, Straß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9B34CDD8-3122-477D-A708-704D45E27E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70" y="4669341"/>
            <a:ext cx="1404000" cy="1404000"/>
          </a:xfrm>
          <a:prstGeom prst="rect">
            <a:avLst/>
          </a:prstGeom>
        </p:spPr>
      </p:pic>
      <p:pic>
        <p:nvPicPr>
          <p:cNvPr id="30" name="Grafik 29" descr="Ein Bild, das Himmel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63DCB5E0-4D00-48EC-B58F-99D8185CAC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01" y="4287530"/>
            <a:ext cx="1404000" cy="1404000"/>
          </a:xfrm>
          <a:prstGeom prst="rect">
            <a:avLst/>
          </a:prstGeom>
        </p:spPr>
      </p:pic>
      <p:pic>
        <p:nvPicPr>
          <p:cNvPr id="31" name="Grafik 30" descr="Ein Bild, das Reiher enthält.&#10;&#10;Mit hoher Zuverlässigkeit generierte Beschreibung">
            <a:extLst>
              <a:ext uri="{FF2B5EF4-FFF2-40B4-BE49-F238E27FC236}">
                <a16:creationId xmlns:a16="http://schemas.microsoft.com/office/drawing/2014/main" xmlns="" id="{2AC34720-E064-48CB-AE3D-E79B530A0C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08" y="2903644"/>
            <a:ext cx="1404000" cy="1404000"/>
          </a:xfrm>
          <a:prstGeom prst="rect">
            <a:avLst/>
          </a:prstGeom>
        </p:spPr>
      </p:pic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580182CF-B497-4991-AF2B-7928CADC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32" name="Bild 31" descr="step 4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sp>
        <p:nvSpPr>
          <p:cNvPr id="33" name="Titel 1">
            <a:extLst>
              <a:ext uri="{FF2B5EF4-FFF2-40B4-BE49-F238E27FC236}">
                <a16:creationId xmlns:a16="http://schemas.microsoft.com/office/drawing/2014/main" xmlns="" id="{B85DB37F-1574-4644-9706-54D33A0E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smtClean="0"/>
              <a:t>Setup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099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00D42FF5-892A-40D8-BD7A-BD88C399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E5CF1CB0-191D-4638-80C8-7063325D3702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EC8BD6E4-C7E9-4944-AED9-D5E31B1F33D3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xmlns="" id="{B580FD9A-4EF7-4001-98ED-7AA119E816FD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xmlns="" id="{E298138B-68B1-4CF2-BAA7-3B11191C4F5F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88495A24-D42C-4D3A-84B3-A0CD7D057A3F}"/>
                </a:ext>
              </a:extLst>
            </p:cNvPr>
            <p:cNvSpPr txBox="1"/>
            <p:nvPr/>
          </p:nvSpPr>
          <p:spPr>
            <a:xfrm>
              <a:off x="7830975" y="1130470"/>
              <a:ext cx="3214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Tabs und Bottom Navigation</a:t>
              </a:r>
            </a:p>
            <a:p>
              <a:pPr algn="ctr"/>
              <a:endPara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Undokumentierte Module aus der Community</a:t>
              </a: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C9543A3-BF25-4286-B3D1-32BEBE7B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5" name="Bild 14" descr="step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grpSp>
        <p:nvGrpSpPr>
          <p:cNvPr id="46" name="Gruppieren 61">
            <a:extLst>
              <a:ext uri="{FF2B5EF4-FFF2-40B4-BE49-F238E27FC236}">
                <a16:creationId xmlns:a16="http://schemas.microsoft.com/office/drawing/2014/main" xmlns="" id="{52AC6856-B06B-46C5-AB17-93C821ED76F6}"/>
              </a:ext>
            </a:extLst>
          </p:cNvPr>
          <p:cNvGrpSpPr/>
          <p:nvPr/>
        </p:nvGrpSpPr>
        <p:grpSpPr>
          <a:xfrm>
            <a:off x="1069848" y="2232591"/>
            <a:ext cx="5014098" cy="1049760"/>
            <a:chOff x="1069848" y="2232591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Rechteck: abgerundete Ecken 14">
              <a:extLst>
                <a:ext uri="{FF2B5EF4-FFF2-40B4-BE49-F238E27FC236}">
                  <a16:creationId xmlns:a16="http://schemas.microsoft.com/office/drawing/2014/main" xmlns="" id="{7F478CC4-2F08-4C59-B627-DDC9DBF98013}"/>
                </a:ext>
              </a:extLst>
            </p:cNvPr>
            <p:cNvSpPr/>
            <p:nvPr/>
          </p:nvSpPr>
          <p:spPr>
            <a:xfrm>
              <a:off x="1069848" y="2232591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Grundgerüst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Gruppieren 46">
              <a:extLst>
                <a:ext uri="{FF2B5EF4-FFF2-40B4-BE49-F238E27FC236}">
                  <a16:creationId xmlns:a16="http://schemas.microsoft.com/office/drawing/2014/main" xmlns="" id="{CD0D962A-4438-4EAA-98CA-2BB8097698F1}"/>
                </a:ext>
              </a:extLst>
            </p:cNvPr>
            <p:cNvGrpSpPr/>
            <p:nvPr/>
          </p:nvGrpSpPr>
          <p:grpSpPr>
            <a:xfrm>
              <a:off x="4043916" y="2307471"/>
              <a:ext cx="1800000" cy="900000"/>
              <a:chOff x="4043916" y="2307471"/>
              <a:chExt cx="1800000" cy="900000"/>
            </a:xfrm>
          </p:grpSpPr>
          <p:grpSp>
            <p:nvGrpSpPr>
              <p:cNvPr id="49" name="Gruppieren 29">
                <a:extLst>
                  <a:ext uri="{FF2B5EF4-FFF2-40B4-BE49-F238E27FC236}">
                    <a16:creationId xmlns:a16="http://schemas.microsoft.com/office/drawing/2014/main" xmlns="" id="{1F768E03-8D03-497E-8937-BD07F88E607A}"/>
                  </a:ext>
                </a:extLst>
              </p:cNvPr>
              <p:cNvGrpSpPr/>
              <p:nvPr/>
            </p:nvGrpSpPr>
            <p:grpSpPr>
              <a:xfrm>
                <a:off x="4943916" y="2307471"/>
                <a:ext cx="900000" cy="900000"/>
                <a:chOff x="4754700" y="3563956"/>
                <a:chExt cx="900000" cy="900000"/>
              </a:xfrm>
            </p:grpSpPr>
            <p:pic>
              <p:nvPicPr>
                <p:cNvPr id="53" name="Grafik 6" descr="Ein Bild, das Person, Wand, Mann, lächelnd enthält.&#10;&#10;Mit sehr hoher Zuverlässigkeit generierte Beschreibung">
                  <a:extLst>
                    <a:ext uri="{FF2B5EF4-FFF2-40B4-BE49-F238E27FC236}">
                      <a16:creationId xmlns:a16="http://schemas.microsoft.com/office/drawing/2014/main" xmlns="" id="{4C8D7DA4-0F27-4F0D-B09B-041D2A2DB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1130" y="3710987"/>
                  <a:ext cx="630000" cy="630000"/>
                </a:xfrm>
                <a:prstGeom prst="rect">
                  <a:avLst/>
                </a:prstGeom>
              </p:spPr>
            </p:pic>
            <p:sp>
              <p:nvSpPr>
                <p:cNvPr id="54" name="Kreis: nicht ausgefüllt 27">
                  <a:extLst>
                    <a:ext uri="{FF2B5EF4-FFF2-40B4-BE49-F238E27FC236}">
                      <a16:creationId xmlns:a16="http://schemas.microsoft.com/office/drawing/2014/main" xmlns="" id="{38FA9C79-2590-481B-9B0F-A193CB4666D0}"/>
                    </a:ext>
                  </a:extLst>
                </p:cNvPr>
                <p:cNvSpPr/>
                <p:nvPr/>
              </p:nvSpPr>
              <p:spPr>
                <a:xfrm>
                  <a:off x="4754700" y="3563956"/>
                  <a:ext cx="900000" cy="900000"/>
                </a:xfrm>
                <a:prstGeom prst="donut">
                  <a:avLst>
                    <a:gd name="adj" fmla="val 14755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0" name="Gruppieren 39">
                <a:extLst>
                  <a:ext uri="{FF2B5EF4-FFF2-40B4-BE49-F238E27FC236}">
                    <a16:creationId xmlns:a16="http://schemas.microsoft.com/office/drawing/2014/main" xmlns="" id="{B63DE1ED-BAFF-4DD2-A6CF-A927FB318B14}"/>
                  </a:ext>
                </a:extLst>
              </p:cNvPr>
              <p:cNvGrpSpPr/>
              <p:nvPr/>
            </p:nvGrpSpPr>
            <p:grpSpPr>
              <a:xfrm>
                <a:off x="4043916" y="2307471"/>
                <a:ext cx="900000" cy="900000"/>
                <a:chOff x="7722702" y="4714709"/>
                <a:chExt cx="900000" cy="900000"/>
              </a:xfrm>
            </p:grpSpPr>
            <p:pic>
              <p:nvPicPr>
                <p:cNvPr id="51" name="Grafik 36">
                  <a:extLst>
                    <a:ext uri="{FF2B5EF4-FFF2-40B4-BE49-F238E27FC236}">
                      <a16:creationId xmlns:a16="http://schemas.microsoft.com/office/drawing/2014/main" xmlns="" id="{C2ED8426-0423-4F6E-9D7A-EE5C7FA3A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7702" y="4849709"/>
                  <a:ext cx="630000" cy="630000"/>
                </a:xfrm>
                <a:prstGeom prst="rect">
                  <a:avLst/>
                </a:prstGeom>
              </p:spPr>
            </p:pic>
            <p:sp>
              <p:nvSpPr>
                <p:cNvPr id="52" name="Kreis: nicht ausgefüllt 28">
                  <a:extLst>
                    <a:ext uri="{FF2B5EF4-FFF2-40B4-BE49-F238E27FC236}">
                      <a16:creationId xmlns:a16="http://schemas.microsoft.com/office/drawing/2014/main" xmlns="" id="{6DB4CA7B-BF5E-4573-8C47-0903ECE73259}"/>
                    </a:ext>
                  </a:extLst>
                </p:cNvPr>
                <p:cNvSpPr/>
                <p:nvPr/>
              </p:nvSpPr>
              <p:spPr>
                <a:xfrm>
                  <a:off x="7722702" y="4714709"/>
                  <a:ext cx="900000" cy="900000"/>
                </a:xfrm>
                <a:prstGeom prst="donut">
                  <a:avLst>
                    <a:gd name="adj" fmla="val 14755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55" name="Gruppieren 62">
            <a:extLst>
              <a:ext uri="{FF2B5EF4-FFF2-40B4-BE49-F238E27FC236}">
                <a16:creationId xmlns:a16="http://schemas.microsoft.com/office/drawing/2014/main" xmlns="" id="{63DF9F6B-BABE-4EBA-BDB1-C7853677C0C6}"/>
              </a:ext>
            </a:extLst>
          </p:cNvPr>
          <p:cNvGrpSpPr/>
          <p:nvPr/>
        </p:nvGrpSpPr>
        <p:grpSpPr>
          <a:xfrm>
            <a:off x="1069848" y="3472714"/>
            <a:ext cx="5014098" cy="1049760"/>
            <a:chOff x="1069848" y="3472714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Rechteck: abgerundete Ecken 21">
              <a:extLst>
                <a:ext uri="{FF2B5EF4-FFF2-40B4-BE49-F238E27FC236}">
                  <a16:creationId xmlns:a16="http://schemas.microsoft.com/office/drawing/2014/main" xmlns="" id="{E9D8836F-612C-4DB5-B172-F62A5BF27AAC}"/>
                </a:ext>
              </a:extLst>
            </p:cNvPr>
            <p:cNvSpPr/>
            <p:nvPr/>
          </p:nvSpPr>
          <p:spPr>
            <a:xfrm>
              <a:off x="1069848" y="3472714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Navigation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uppieren 47">
              <a:extLst>
                <a:ext uri="{FF2B5EF4-FFF2-40B4-BE49-F238E27FC236}">
                  <a16:creationId xmlns:a16="http://schemas.microsoft.com/office/drawing/2014/main" xmlns="" id="{FC3CA80E-7CE1-423A-BD9F-EF1E24BCB60D}"/>
                </a:ext>
              </a:extLst>
            </p:cNvPr>
            <p:cNvGrpSpPr/>
            <p:nvPr/>
          </p:nvGrpSpPr>
          <p:grpSpPr>
            <a:xfrm>
              <a:off x="4043916" y="3547594"/>
              <a:ext cx="1800000" cy="900000"/>
              <a:chOff x="4043916" y="2307471"/>
              <a:chExt cx="1800000" cy="900000"/>
            </a:xfrm>
          </p:grpSpPr>
          <p:grpSp>
            <p:nvGrpSpPr>
              <p:cNvPr id="58" name="Gruppieren 48">
                <a:extLst>
                  <a:ext uri="{FF2B5EF4-FFF2-40B4-BE49-F238E27FC236}">
                    <a16:creationId xmlns:a16="http://schemas.microsoft.com/office/drawing/2014/main" xmlns="" id="{E83E7FC4-F8CD-427A-ABBE-4A323F059CD4}"/>
                  </a:ext>
                </a:extLst>
              </p:cNvPr>
              <p:cNvGrpSpPr/>
              <p:nvPr/>
            </p:nvGrpSpPr>
            <p:grpSpPr>
              <a:xfrm>
                <a:off x="4943916" y="2307471"/>
                <a:ext cx="900000" cy="900000"/>
                <a:chOff x="4754700" y="3563956"/>
                <a:chExt cx="900000" cy="900000"/>
              </a:xfrm>
            </p:grpSpPr>
            <p:pic>
              <p:nvPicPr>
                <p:cNvPr id="62" name="Grafik 52" descr="Ein Bild, das Person, Wand, Mann, lächelnd enthält.&#10;&#10;Mit sehr hoher Zuverlässigkeit generierte Beschreibung">
                  <a:extLst>
                    <a:ext uri="{FF2B5EF4-FFF2-40B4-BE49-F238E27FC236}">
                      <a16:creationId xmlns:a16="http://schemas.microsoft.com/office/drawing/2014/main" xmlns="" id="{232DB903-FC96-4B8B-A251-0F6742E89C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01130" y="3710987"/>
                  <a:ext cx="630000" cy="630000"/>
                </a:xfrm>
                <a:prstGeom prst="rect">
                  <a:avLst/>
                </a:prstGeom>
              </p:spPr>
            </p:pic>
            <p:sp>
              <p:nvSpPr>
                <p:cNvPr id="63" name="Kreis: nicht ausgefüllt 53">
                  <a:extLst>
                    <a:ext uri="{FF2B5EF4-FFF2-40B4-BE49-F238E27FC236}">
                      <a16:creationId xmlns:a16="http://schemas.microsoft.com/office/drawing/2014/main" xmlns="" id="{E834F358-BA40-4E30-823B-F267890077B7}"/>
                    </a:ext>
                  </a:extLst>
                </p:cNvPr>
                <p:cNvSpPr/>
                <p:nvPr/>
              </p:nvSpPr>
              <p:spPr>
                <a:xfrm>
                  <a:off x="4754700" y="3563956"/>
                  <a:ext cx="900000" cy="900000"/>
                </a:xfrm>
                <a:prstGeom prst="donut">
                  <a:avLst>
                    <a:gd name="adj" fmla="val 14755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Gruppieren 49">
                <a:extLst>
                  <a:ext uri="{FF2B5EF4-FFF2-40B4-BE49-F238E27FC236}">
                    <a16:creationId xmlns:a16="http://schemas.microsoft.com/office/drawing/2014/main" xmlns="" id="{DF42D6C7-687A-46B5-8BA7-F7CEB4E08F9E}"/>
                  </a:ext>
                </a:extLst>
              </p:cNvPr>
              <p:cNvGrpSpPr/>
              <p:nvPr/>
            </p:nvGrpSpPr>
            <p:grpSpPr>
              <a:xfrm>
                <a:off x="4043916" y="2307471"/>
                <a:ext cx="900000" cy="900000"/>
                <a:chOff x="7722702" y="4714709"/>
                <a:chExt cx="900000" cy="900000"/>
              </a:xfrm>
            </p:grpSpPr>
            <p:pic>
              <p:nvPicPr>
                <p:cNvPr id="60" name="Grafik 50">
                  <a:extLst>
                    <a:ext uri="{FF2B5EF4-FFF2-40B4-BE49-F238E27FC236}">
                      <a16:creationId xmlns:a16="http://schemas.microsoft.com/office/drawing/2014/main" xmlns="" id="{8846A3B5-3E82-4032-BB38-CAB5067B31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57702" y="4849709"/>
                  <a:ext cx="630000" cy="630000"/>
                </a:xfrm>
                <a:prstGeom prst="rect">
                  <a:avLst/>
                </a:prstGeom>
              </p:spPr>
            </p:pic>
            <p:sp>
              <p:nvSpPr>
                <p:cNvPr id="61" name="Kreis: nicht ausgefüllt 51">
                  <a:extLst>
                    <a:ext uri="{FF2B5EF4-FFF2-40B4-BE49-F238E27FC236}">
                      <a16:creationId xmlns:a16="http://schemas.microsoft.com/office/drawing/2014/main" xmlns="" id="{121444B1-18C7-44DB-8213-1E0D1278983F}"/>
                    </a:ext>
                  </a:extLst>
                </p:cNvPr>
                <p:cNvSpPr/>
                <p:nvPr/>
              </p:nvSpPr>
              <p:spPr>
                <a:xfrm>
                  <a:off x="7722702" y="4714709"/>
                  <a:ext cx="900000" cy="900000"/>
                </a:xfrm>
                <a:prstGeom prst="donut">
                  <a:avLst>
                    <a:gd name="adj" fmla="val 14755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xmlns="" id="{76EAAF82-8A81-41A8-9862-47E4A12FC3C0}"/>
              </a:ext>
            </a:extLst>
          </p:cNvPr>
          <p:cNvGrpSpPr/>
          <p:nvPr/>
        </p:nvGrpSpPr>
        <p:grpSpPr>
          <a:xfrm>
            <a:off x="1069848" y="4714709"/>
            <a:ext cx="5014098" cy="1049760"/>
            <a:chOff x="1069848" y="4714709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Rechteck: abgerundete Ecken 22">
              <a:extLst>
                <a:ext uri="{FF2B5EF4-FFF2-40B4-BE49-F238E27FC236}">
                  <a16:creationId xmlns:a16="http://schemas.microsoft.com/office/drawing/2014/main" xmlns="" id="{0128845C-7A5B-495A-9C5E-53E60EEF9987}"/>
                </a:ext>
              </a:extLst>
            </p:cNvPr>
            <p:cNvSpPr/>
            <p:nvPr/>
          </p:nvSpPr>
          <p:spPr>
            <a:xfrm>
              <a:off x="1069848" y="4714709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Karte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Gruppieren 55">
              <a:extLst>
                <a:ext uri="{FF2B5EF4-FFF2-40B4-BE49-F238E27FC236}">
                  <a16:creationId xmlns:a16="http://schemas.microsoft.com/office/drawing/2014/main" xmlns="" id="{7AE38AF2-6530-4702-9408-AA7FFEB055B1}"/>
                </a:ext>
              </a:extLst>
            </p:cNvPr>
            <p:cNvGrpSpPr/>
            <p:nvPr/>
          </p:nvGrpSpPr>
          <p:grpSpPr>
            <a:xfrm>
              <a:off x="4943916" y="4789589"/>
              <a:ext cx="900000" cy="900000"/>
              <a:chOff x="4754700" y="3563956"/>
              <a:chExt cx="900000" cy="900000"/>
            </a:xfrm>
          </p:grpSpPr>
          <p:pic>
            <p:nvPicPr>
              <p:cNvPr id="70" name="Grafik 59" descr="Ein Bild, das Person, Wand, Mann, lächelnd enthält.&#10;&#10;Mit sehr hoher Zuverlässigkeit generierte Beschreibung">
                <a:extLst>
                  <a:ext uri="{FF2B5EF4-FFF2-40B4-BE49-F238E27FC236}">
                    <a16:creationId xmlns:a16="http://schemas.microsoft.com/office/drawing/2014/main" xmlns="" id="{C42D804F-3517-43C1-B3B0-D78FD8DD9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130" y="3710987"/>
                <a:ext cx="630000" cy="630000"/>
              </a:xfrm>
              <a:prstGeom prst="rect">
                <a:avLst/>
              </a:prstGeom>
            </p:spPr>
          </p:pic>
          <p:sp>
            <p:nvSpPr>
              <p:cNvPr id="71" name="Kreis: nicht ausgefüllt 60">
                <a:extLst>
                  <a:ext uri="{FF2B5EF4-FFF2-40B4-BE49-F238E27FC236}">
                    <a16:creationId xmlns:a16="http://schemas.microsoft.com/office/drawing/2014/main" xmlns="" id="{EC30BFE0-EE6F-4C93-AA0B-0359F83A4C7B}"/>
                  </a:ext>
                </a:extLst>
              </p:cNvPr>
              <p:cNvSpPr/>
              <p:nvPr/>
            </p:nvSpPr>
            <p:spPr>
              <a:xfrm>
                <a:off x="4754700" y="3563956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7" name="Gruppieren 56">
              <a:extLst>
                <a:ext uri="{FF2B5EF4-FFF2-40B4-BE49-F238E27FC236}">
                  <a16:creationId xmlns:a16="http://schemas.microsoft.com/office/drawing/2014/main" xmlns="" id="{408F4833-FFF4-4799-BCFE-C106871220E1}"/>
                </a:ext>
              </a:extLst>
            </p:cNvPr>
            <p:cNvGrpSpPr/>
            <p:nvPr/>
          </p:nvGrpSpPr>
          <p:grpSpPr>
            <a:xfrm>
              <a:off x="4043916" y="4789589"/>
              <a:ext cx="900000" cy="900000"/>
              <a:chOff x="7722702" y="4714709"/>
              <a:chExt cx="900000" cy="900000"/>
            </a:xfrm>
          </p:grpSpPr>
          <p:pic>
            <p:nvPicPr>
              <p:cNvPr id="68" name="Grafik 57">
                <a:extLst>
                  <a:ext uri="{FF2B5EF4-FFF2-40B4-BE49-F238E27FC236}">
                    <a16:creationId xmlns:a16="http://schemas.microsoft.com/office/drawing/2014/main" xmlns="" id="{073E3C75-2BF8-4667-A68B-17F78B375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7702" y="4849709"/>
                <a:ext cx="630000" cy="630000"/>
              </a:xfrm>
              <a:prstGeom prst="rect">
                <a:avLst/>
              </a:prstGeom>
            </p:spPr>
          </p:pic>
          <p:sp>
            <p:nvSpPr>
              <p:cNvPr id="69" name="Kreis: nicht ausgefüllt 58">
                <a:extLst>
                  <a:ext uri="{FF2B5EF4-FFF2-40B4-BE49-F238E27FC236}">
                    <a16:creationId xmlns:a16="http://schemas.microsoft.com/office/drawing/2014/main" xmlns="" id="{2EA7F348-3FBB-4DBC-BD7B-60E9F11D0B06}"/>
                  </a:ext>
                </a:extLst>
              </p:cNvPr>
              <p:cNvSpPr/>
              <p:nvPr/>
            </p:nvSpPr>
            <p:spPr>
              <a:xfrm>
                <a:off x="7722702" y="4714709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72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15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01549DC5-A1D3-41C3-B7A4-47F019853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9A961C19-F119-4F82-B8FA-35A5FBB707DA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37D89FAB-3135-4EBB-BA6E-AC0B9F0FA09E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xmlns="" id="{5A2DCE54-AA6D-46CF-B9F8-35B36BC7FDB1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xmlns="" id="{AF27C7D0-DC5F-4295-8530-B7B2BB5C78F9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76DCC170-6379-44C0-BB32-01659B967490}"/>
                </a:ext>
              </a:extLst>
            </p:cNvPr>
            <p:cNvSpPr txBox="1"/>
            <p:nvPr/>
          </p:nvSpPr>
          <p:spPr>
            <a:xfrm>
              <a:off x="7830975" y="1499802"/>
              <a:ext cx="3214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API-Anbindung</a:t>
              </a:r>
            </a:p>
            <a:p>
              <a:pPr algn="ctr"/>
              <a:endPara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Native UI Komponenten</a:t>
              </a: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4A5C6BC3-1F81-4E93-A234-B255AD16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5" name="Bild 14" descr="step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grpSp>
        <p:nvGrpSpPr>
          <p:cNvPr id="17" name="Gruppieren 33">
            <a:extLst>
              <a:ext uri="{FF2B5EF4-FFF2-40B4-BE49-F238E27FC236}">
                <a16:creationId xmlns:a16="http://schemas.microsoft.com/office/drawing/2014/main" xmlns="" id="{43411FBE-1F97-4972-AF7A-D96F9FF67532}"/>
              </a:ext>
            </a:extLst>
          </p:cNvPr>
          <p:cNvGrpSpPr/>
          <p:nvPr/>
        </p:nvGrpSpPr>
        <p:grpSpPr>
          <a:xfrm>
            <a:off x="1069200" y="2232000"/>
            <a:ext cx="5014098" cy="1049760"/>
            <a:chOff x="1069200" y="2232000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hteck: abgerundete Ecken 14">
              <a:extLst>
                <a:ext uri="{FF2B5EF4-FFF2-40B4-BE49-F238E27FC236}">
                  <a16:creationId xmlns:a16="http://schemas.microsoft.com/office/drawing/2014/main" xmlns="" id="{DD3CC7E7-EDB8-44F7-AFB2-50E7E4D9939A}"/>
                </a:ext>
              </a:extLst>
            </p:cNvPr>
            <p:cNvSpPr/>
            <p:nvPr/>
          </p:nvSpPr>
          <p:spPr>
            <a:xfrm>
              <a:off x="1069200" y="2232000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 err="1">
                  <a:solidFill>
                    <a:schemeClr val="tx1"/>
                  </a:solidFill>
                </a:rPr>
                <a:t>Geolocation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uppieren 16">
              <a:extLst>
                <a:ext uri="{FF2B5EF4-FFF2-40B4-BE49-F238E27FC236}">
                  <a16:creationId xmlns:a16="http://schemas.microsoft.com/office/drawing/2014/main" xmlns="" id="{90879CDE-7987-4345-8758-338FAE178237}"/>
                </a:ext>
              </a:extLst>
            </p:cNvPr>
            <p:cNvGrpSpPr/>
            <p:nvPr/>
          </p:nvGrpSpPr>
          <p:grpSpPr>
            <a:xfrm>
              <a:off x="4943268" y="2306880"/>
              <a:ext cx="900000" cy="900000"/>
              <a:chOff x="4754700" y="3563956"/>
              <a:chExt cx="900000" cy="900000"/>
            </a:xfrm>
          </p:grpSpPr>
          <p:pic>
            <p:nvPicPr>
              <p:cNvPr id="23" name="Grafik 20" descr="Ein Bild, das Person, Wand, Mann, lächelnd enthält.&#10;&#10;Mit sehr hoher Zuverlässigkeit generierte Beschreibung">
                <a:extLst>
                  <a:ext uri="{FF2B5EF4-FFF2-40B4-BE49-F238E27FC236}">
                    <a16:creationId xmlns:a16="http://schemas.microsoft.com/office/drawing/2014/main" xmlns="" id="{4C7A1B84-64BB-4749-9683-CC88EFB2D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130" y="3710987"/>
                <a:ext cx="630000" cy="630000"/>
              </a:xfrm>
              <a:prstGeom prst="rect">
                <a:avLst/>
              </a:prstGeom>
            </p:spPr>
          </p:pic>
          <p:sp>
            <p:nvSpPr>
              <p:cNvPr id="24" name="Kreis: nicht ausgefüllt 21">
                <a:extLst>
                  <a:ext uri="{FF2B5EF4-FFF2-40B4-BE49-F238E27FC236}">
                    <a16:creationId xmlns:a16="http://schemas.microsoft.com/office/drawing/2014/main" xmlns="" id="{429E2017-EFA8-4AB2-80DF-2EE7332FA4F4}"/>
                  </a:ext>
                </a:extLst>
              </p:cNvPr>
              <p:cNvSpPr/>
              <p:nvPr/>
            </p:nvSpPr>
            <p:spPr>
              <a:xfrm>
                <a:off x="4754700" y="3563956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Gruppieren 22">
            <a:extLst>
              <a:ext uri="{FF2B5EF4-FFF2-40B4-BE49-F238E27FC236}">
                <a16:creationId xmlns:a16="http://schemas.microsoft.com/office/drawing/2014/main" xmlns="" id="{23C6F017-FBF5-4B23-A1DD-C5B857085D9F}"/>
              </a:ext>
            </a:extLst>
          </p:cNvPr>
          <p:cNvGrpSpPr/>
          <p:nvPr/>
        </p:nvGrpSpPr>
        <p:grpSpPr>
          <a:xfrm>
            <a:off x="1069200" y="3474000"/>
            <a:ext cx="5014098" cy="1049760"/>
            <a:chOff x="1044024" y="3714265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hteck: abgerundete Ecken 23">
              <a:extLst>
                <a:ext uri="{FF2B5EF4-FFF2-40B4-BE49-F238E27FC236}">
                  <a16:creationId xmlns:a16="http://schemas.microsoft.com/office/drawing/2014/main" xmlns="" id="{3402A16B-8670-4112-A1F3-478C8388A8C8}"/>
                </a:ext>
              </a:extLst>
            </p:cNvPr>
            <p:cNvSpPr/>
            <p:nvPr/>
          </p:nvSpPr>
          <p:spPr>
            <a:xfrm>
              <a:off x="1044024" y="3714265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Liste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uppieren 24">
              <a:extLst>
                <a:ext uri="{FF2B5EF4-FFF2-40B4-BE49-F238E27FC236}">
                  <a16:creationId xmlns:a16="http://schemas.microsoft.com/office/drawing/2014/main" xmlns="" id="{BB84A55C-C10E-4E00-8A6E-37D7E27B7D8C}"/>
                </a:ext>
              </a:extLst>
            </p:cNvPr>
            <p:cNvGrpSpPr/>
            <p:nvPr/>
          </p:nvGrpSpPr>
          <p:grpSpPr>
            <a:xfrm>
              <a:off x="4918092" y="3789145"/>
              <a:ext cx="900000" cy="900000"/>
              <a:chOff x="4754700" y="3563956"/>
              <a:chExt cx="900000" cy="900000"/>
            </a:xfrm>
          </p:grpSpPr>
          <p:pic>
            <p:nvPicPr>
              <p:cNvPr id="28" name="Grafik 25" descr="Ein Bild, das Person, Wand, Mann, lächelnd enthält.&#10;&#10;Mit sehr hoher Zuverlässigkeit generierte Beschreibung">
                <a:extLst>
                  <a:ext uri="{FF2B5EF4-FFF2-40B4-BE49-F238E27FC236}">
                    <a16:creationId xmlns:a16="http://schemas.microsoft.com/office/drawing/2014/main" xmlns="" id="{347639E2-868B-45B9-A93F-F666BBB0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130" y="3710987"/>
                <a:ext cx="630000" cy="630000"/>
              </a:xfrm>
              <a:prstGeom prst="rect">
                <a:avLst/>
              </a:prstGeom>
            </p:spPr>
          </p:pic>
          <p:sp>
            <p:nvSpPr>
              <p:cNvPr id="29" name="Kreis: nicht ausgefüllt 26">
                <a:extLst>
                  <a:ext uri="{FF2B5EF4-FFF2-40B4-BE49-F238E27FC236}">
                    <a16:creationId xmlns:a16="http://schemas.microsoft.com/office/drawing/2014/main" xmlns="" id="{21B217A0-7363-4EB3-98F0-FA2AA7AF6CC6}"/>
                  </a:ext>
                </a:extLst>
              </p:cNvPr>
              <p:cNvSpPr/>
              <p:nvPr/>
            </p:nvSpPr>
            <p:spPr>
              <a:xfrm>
                <a:off x="4754700" y="3563956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0" name="Gruppieren 27">
            <a:extLst>
              <a:ext uri="{FF2B5EF4-FFF2-40B4-BE49-F238E27FC236}">
                <a16:creationId xmlns:a16="http://schemas.microsoft.com/office/drawing/2014/main" xmlns="" id="{2323EFA2-987F-4EA7-AE64-D3DF83CBB60A}"/>
              </a:ext>
            </a:extLst>
          </p:cNvPr>
          <p:cNvGrpSpPr/>
          <p:nvPr/>
        </p:nvGrpSpPr>
        <p:grpSpPr>
          <a:xfrm>
            <a:off x="1069200" y="4716000"/>
            <a:ext cx="5014098" cy="1049760"/>
            <a:chOff x="1044024" y="3714265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Rechteck: abgerundete Ecken 28">
              <a:extLst>
                <a:ext uri="{FF2B5EF4-FFF2-40B4-BE49-F238E27FC236}">
                  <a16:creationId xmlns:a16="http://schemas.microsoft.com/office/drawing/2014/main" xmlns="" id="{96B685D3-7528-4454-B011-E7D8CB48FC5D}"/>
                </a:ext>
              </a:extLst>
            </p:cNvPr>
            <p:cNvSpPr/>
            <p:nvPr/>
          </p:nvSpPr>
          <p:spPr>
            <a:xfrm>
              <a:off x="1044024" y="3714265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Detailansicht Café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uppieren 29">
              <a:extLst>
                <a:ext uri="{FF2B5EF4-FFF2-40B4-BE49-F238E27FC236}">
                  <a16:creationId xmlns:a16="http://schemas.microsoft.com/office/drawing/2014/main" xmlns="" id="{31CB9F73-74D9-4C61-A2CB-DF5D93FD8BAD}"/>
                </a:ext>
              </a:extLst>
            </p:cNvPr>
            <p:cNvGrpSpPr/>
            <p:nvPr/>
          </p:nvGrpSpPr>
          <p:grpSpPr>
            <a:xfrm>
              <a:off x="4918092" y="3789145"/>
              <a:ext cx="900000" cy="900000"/>
              <a:chOff x="4754700" y="3563956"/>
              <a:chExt cx="900000" cy="900000"/>
            </a:xfrm>
          </p:grpSpPr>
          <p:pic>
            <p:nvPicPr>
              <p:cNvPr id="33" name="Grafik 30" descr="Ein Bild, das Person, Wand, Mann, lächelnd enthält.&#10;&#10;Mit sehr hoher Zuverlässigkeit generierte Beschreibung">
                <a:extLst>
                  <a:ext uri="{FF2B5EF4-FFF2-40B4-BE49-F238E27FC236}">
                    <a16:creationId xmlns:a16="http://schemas.microsoft.com/office/drawing/2014/main" xmlns="" id="{AD913320-CAF1-498F-BD0D-E078658CE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130" y="3710987"/>
                <a:ext cx="630000" cy="630000"/>
              </a:xfrm>
              <a:prstGeom prst="rect">
                <a:avLst/>
              </a:prstGeom>
            </p:spPr>
          </p:pic>
          <p:sp>
            <p:nvSpPr>
              <p:cNvPr id="34" name="Kreis: nicht ausgefüllt 31">
                <a:extLst>
                  <a:ext uri="{FF2B5EF4-FFF2-40B4-BE49-F238E27FC236}">
                    <a16:creationId xmlns:a16="http://schemas.microsoft.com/office/drawing/2014/main" xmlns="" id="{AA0461C2-4A05-4949-B529-B04F1A4D93FD}"/>
                  </a:ext>
                </a:extLst>
              </p:cNvPr>
              <p:cNvSpPr/>
              <p:nvPr/>
            </p:nvSpPr>
            <p:spPr>
              <a:xfrm>
                <a:off x="4754700" y="3563956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066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20957C8C-85DE-433B-A1F6-1E03465D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Arbeitsaufteilung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D8937FA6-8268-412A-A266-720DFBC161D5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D82CEDBC-4EA5-4873-A375-840C50FF9330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xmlns="" id="{451544E3-8E16-4994-B42D-F54F29663BF1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xmlns="" id="{01C6377C-5679-406D-B990-AC18536296A7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F1A12328-993C-4B8A-9DF9-751A0D441374}"/>
                </a:ext>
              </a:extLst>
            </p:cNvPr>
            <p:cNvSpPr txBox="1"/>
            <p:nvPr/>
          </p:nvSpPr>
          <p:spPr>
            <a:xfrm>
              <a:off x="7830975" y="1130470"/>
              <a:ext cx="3214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Integration Bewegungssensor und Navigation</a:t>
              </a:r>
            </a:p>
            <a:p>
              <a:pPr algn="ctr"/>
              <a:endPara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Native UI Komponenten</a:t>
              </a: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705885A-6248-4BB4-BBE6-6EBC30EE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5" name="Bild 14" descr="step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grpSp>
        <p:nvGrpSpPr>
          <p:cNvPr id="17" name="Gruppieren 4">
            <a:extLst>
              <a:ext uri="{FF2B5EF4-FFF2-40B4-BE49-F238E27FC236}">
                <a16:creationId xmlns:a16="http://schemas.microsoft.com/office/drawing/2014/main" xmlns="" id="{F93247EE-CC15-4ED9-9BE9-2B2BAD6FF544}"/>
              </a:ext>
            </a:extLst>
          </p:cNvPr>
          <p:cNvGrpSpPr/>
          <p:nvPr/>
        </p:nvGrpSpPr>
        <p:grpSpPr>
          <a:xfrm>
            <a:off x="1069200" y="2232000"/>
            <a:ext cx="5014098" cy="1049760"/>
            <a:chOff x="1069200" y="2232000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hteck: abgerundete Ecken 45">
              <a:extLst>
                <a:ext uri="{FF2B5EF4-FFF2-40B4-BE49-F238E27FC236}">
                  <a16:creationId xmlns:a16="http://schemas.microsoft.com/office/drawing/2014/main" xmlns="" id="{938533CB-88F8-485E-8A1E-ED07D1F98352}"/>
                </a:ext>
              </a:extLst>
            </p:cNvPr>
            <p:cNvSpPr/>
            <p:nvPr/>
          </p:nvSpPr>
          <p:spPr>
            <a:xfrm>
              <a:off x="1069200" y="2232000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Lexikon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Gruppieren 48">
              <a:extLst>
                <a:ext uri="{FF2B5EF4-FFF2-40B4-BE49-F238E27FC236}">
                  <a16:creationId xmlns:a16="http://schemas.microsoft.com/office/drawing/2014/main" xmlns="" id="{CE75E0B9-471B-4BD6-86BD-96AF2A469051}"/>
                </a:ext>
              </a:extLst>
            </p:cNvPr>
            <p:cNvGrpSpPr/>
            <p:nvPr/>
          </p:nvGrpSpPr>
          <p:grpSpPr>
            <a:xfrm>
              <a:off x="4942800" y="2307600"/>
              <a:ext cx="900000" cy="900000"/>
              <a:chOff x="7722702" y="4714709"/>
              <a:chExt cx="900000" cy="900000"/>
            </a:xfrm>
          </p:grpSpPr>
          <p:pic>
            <p:nvPicPr>
              <p:cNvPr id="23" name="Grafik 49">
                <a:extLst>
                  <a:ext uri="{FF2B5EF4-FFF2-40B4-BE49-F238E27FC236}">
                    <a16:creationId xmlns:a16="http://schemas.microsoft.com/office/drawing/2014/main" xmlns="" id="{B5DEC6DC-7237-4D13-8791-76D4A9A35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7702" y="4849709"/>
                <a:ext cx="630000" cy="630000"/>
              </a:xfrm>
              <a:prstGeom prst="rect">
                <a:avLst/>
              </a:prstGeom>
            </p:spPr>
          </p:pic>
          <p:sp>
            <p:nvSpPr>
              <p:cNvPr id="24" name="Kreis: nicht ausgefüllt 50">
                <a:extLst>
                  <a:ext uri="{FF2B5EF4-FFF2-40B4-BE49-F238E27FC236}">
                    <a16:creationId xmlns:a16="http://schemas.microsoft.com/office/drawing/2014/main" xmlns="" id="{775731C7-CE3D-49A9-9C50-FD867BDB5CCC}"/>
                  </a:ext>
                </a:extLst>
              </p:cNvPr>
              <p:cNvSpPr/>
              <p:nvPr/>
            </p:nvSpPr>
            <p:spPr>
              <a:xfrm>
                <a:off x="7722702" y="4714709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5" name="Gruppieren 55">
            <a:extLst>
              <a:ext uri="{FF2B5EF4-FFF2-40B4-BE49-F238E27FC236}">
                <a16:creationId xmlns:a16="http://schemas.microsoft.com/office/drawing/2014/main" xmlns="" id="{6B816C20-9E7A-4C31-A7BB-CC24921FE992}"/>
              </a:ext>
            </a:extLst>
          </p:cNvPr>
          <p:cNvGrpSpPr/>
          <p:nvPr/>
        </p:nvGrpSpPr>
        <p:grpSpPr>
          <a:xfrm>
            <a:off x="1069200" y="3474000"/>
            <a:ext cx="5014098" cy="1049760"/>
            <a:chOff x="1069200" y="2232000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hteck: abgerundete Ecken 56">
              <a:extLst>
                <a:ext uri="{FF2B5EF4-FFF2-40B4-BE49-F238E27FC236}">
                  <a16:creationId xmlns:a16="http://schemas.microsoft.com/office/drawing/2014/main" xmlns="" id="{E2E07FDA-3979-408C-B119-2A5F6463FB17}"/>
                </a:ext>
              </a:extLst>
            </p:cNvPr>
            <p:cNvSpPr/>
            <p:nvPr/>
          </p:nvSpPr>
          <p:spPr>
            <a:xfrm>
              <a:off x="1069200" y="2232000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Detailseite Kaffee</a:t>
              </a:r>
            </a:p>
          </p:txBody>
        </p:sp>
        <p:grpSp>
          <p:nvGrpSpPr>
            <p:cNvPr id="27" name="Gruppieren 57">
              <a:extLst>
                <a:ext uri="{FF2B5EF4-FFF2-40B4-BE49-F238E27FC236}">
                  <a16:creationId xmlns:a16="http://schemas.microsoft.com/office/drawing/2014/main" xmlns="" id="{220DAF47-D464-4709-B653-20BF508F4E24}"/>
                </a:ext>
              </a:extLst>
            </p:cNvPr>
            <p:cNvGrpSpPr/>
            <p:nvPr/>
          </p:nvGrpSpPr>
          <p:grpSpPr>
            <a:xfrm>
              <a:off x="4942800" y="2307600"/>
              <a:ext cx="900000" cy="900000"/>
              <a:chOff x="7722702" y="4714709"/>
              <a:chExt cx="900000" cy="900000"/>
            </a:xfrm>
          </p:grpSpPr>
          <p:pic>
            <p:nvPicPr>
              <p:cNvPr id="28" name="Grafik 58">
                <a:extLst>
                  <a:ext uri="{FF2B5EF4-FFF2-40B4-BE49-F238E27FC236}">
                    <a16:creationId xmlns:a16="http://schemas.microsoft.com/office/drawing/2014/main" xmlns="" id="{EB9D7A78-81B1-4541-B787-904C7B1FF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7702" y="4849709"/>
                <a:ext cx="630000" cy="630000"/>
              </a:xfrm>
              <a:prstGeom prst="rect">
                <a:avLst/>
              </a:prstGeom>
            </p:spPr>
          </p:pic>
          <p:sp>
            <p:nvSpPr>
              <p:cNvPr id="29" name="Kreis: nicht ausgefüllt 59">
                <a:extLst>
                  <a:ext uri="{FF2B5EF4-FFF2-40B4-BE49-F238E27FC236}">
                    <a16:creationId xmlns:a16="http://schemas.microsoft.com/office/drawing/2014/main" xmlns="" id="{C4EA2197-305E-4E6D-A7C1-5D7A86A600F3}"/>
                  </a:ext>
                </a:extLst>
              </p:cNvPr>
              <p:cNvSpPr/>
              <p:nvPr/>
            </p:nvSpPr>
            <p:spPr>
              <a:xfrm>
                <a:off x="7722702" y="4714709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0" name="Gruppieren 60">
            <a:extLst>
              <a:ext uri="{FF2B5EF4-FFF2-40B4-BE49-F238E27FC236}">
                <a16:creationId xmlns:a16="http://schemas.microsoft.com/office/drawing/2014/main" xmlns="" id="{34039DFC-F063-480F-A296-FBEDFC7106F5}"/>
              </a:ext>
            </a:extLst>
          </p:cNvPr>
          <p:cNvGrpSpPr/>
          <p:nvPr/>
        </p:nvGrpSpPr>
        <p:grpSpPr>
          <a:xfrm>
            <a:off x="1069200" y="4716000"/>
            <a:ext cx="5014098" cy="1049760"/>
            <a:chOff x="1069200" y="2232000"/>
            <a:chExt cx="5014098" cy="10497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Rechteck: abgerundete Ecken 61">
              <a:extLst>
                <a:ext uri="{FF2B5EF4-FFF2-40B4-BE49-F238E27FC236}">
                  <a16:creationId xmlns:a16="http://schemas.microsoft.com/office/drawing/2014/main" xmlns="" id="{B6483357-AA64-4F34-A0B7-E9F746F44E3A}"/>
                </a:ext>
              </a:extLst>
            </p:cNvPr>
            <p:cNvSpPr/>
            <p:nvPr/>
          </p:nvSpPr>
          <p:spPr>
            <a:xfrm>
              <a:off x="1069200" y="2232000"/>
              <a:ext cx="5014098" cy="1049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de-DE" sz="2400" dirty="0">
                  <a:solidFill>
                    <a:schemeClr val="tx1"/>
                  </a:solidFill>
                </a:rPr>
                <a:t>Bewegungssensor</a:t>
              </a:r>
            </a:p>
          </p:txBody>
        </p:sp>
        <p:grpSp>
          <p:nvGrpSpPr>
            <p:cNvPr id="32" name="Gruppieren 62">
              <a:extLst>
                <a:ext uri="{FF2B5EF4-FFF2-40B4-BE49-F238E27FC236}">
                  <a16:creationId xmlns:a16="http://schemas.microsoft.com/office/drawing/2014/main" xmlns="" id="{D7CD9BDA-2E9C-44E9-911D-9E814BDE99AC}"/>
                </a:ext>
              </a:extLst>
            </p:cNvPr>
            <p:cNvGrpSpPr/>
            <p:nvPr/>
          </p:nvGrpSpPr>
          <p:grpSpPr>
            <a:xfrm>
              <a:off x="4942800" y="2307600"/>
              <a:ext cx="900000" cy="900000"/>
              <a:chOff x="7722702" y="4714709"/>
              <a:chExt cx="900000" cy="900000"/>
            </a:xfrm>
          </p:grpSpPr>
          <p:pic>
            <p:nvPicPr>
              <p:cNvPr id="33" name="Grafik 63">
                <a:extLst>
                  <a:ext uri="{FF2B5EF4-FFF2-40B4-BE49-F238E27FC236}">
                    <a16:creationId xmlns:a16="http://schemas.microsoft.com/office/drawing/2014/main" xmlns="" id="{AA3C83C5-F271-4B1D-829E-BC263E033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57702" y="4849709"/>
                <a:ext cx="630000" cy="630000"/>
              </a:xfrm>
              <a:prstGeom prst="rect">
                <a:avLst/>
              </a:prstGeom>
            </p:spPr>
          </p:pic>
          <p:sp>
            <p:nvSpPr>
              <p:cNvPr id="34" name="Kreis: nicht ausgefüllt 64">
                <a:extLst>
                  <a:ext uri="{FF2B5EF4-FFF2-40B4-BE49-F238E27FC236}">
                    <a16:creationId xmlns:a16="http://schemas.microsoft.com/office/drawing/2014/main" xmlns="" id="{C6676C1D-C485-4E44-AD9B-AC8E105DB6E8}"/>
                  </a:ext>
                </a:extLst>
              </p:cNvPr>
              <p:cNvSpPr/>
              <p:nvPr/>
            </p:nvSpPr>
            <p:spPr>
              <a:xfrm>
                <a:off x="7722702" y="4714709"/>
                <a:ext cx="900000" cy="900000"/>
              </a:xfrm>
              <a:prstGeom prst="donut">
                <a:avLst>
                  <a:gd name="adj" fmla="val 1475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60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9E6EF397-5047-4328-9C1B-7BE9399A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9" name="Bild 8" descr="step 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pic>
        <p:nvPicPr>
          <p:cNvPr id="11" name="Bild 10" descr="hom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24" y="558800"/>
            <a:ext cx="3218929" cy="564896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xmlns="" id="{3AB6D01D-9B5E-451B-94D7-E2EDC398D303}"/>
              </a:ext>
            </a:extLst>
          </p:cNvPr>
          <p:cNvSpPr txBox="1">
            <a:spLocks/>
          </p:cNvSpPr>
          <p:nvPr/>
        </p:nvSpPr>
        <p:spPr>
          <a:xfrm>
            <a:off x="1059688" y="214172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Vorstellung der 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18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2694FC7C-2C66-4A2A-82D5-0D400E8B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Testkonzept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xmlns="" id="{7EBC2E01-192B-430E-9962-BBADA369D9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de-DE" sz="32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Usability Test</a:t>
            </a:r>
          </a:p>
          <a:p>
            <a:r>
              <a:rPr lang="de-DE" dirty="0"/>
              <a:t>10 – 20 Versuchsteilnehmer aus der Zielgruppe</a:t>
            </a:r>
          </a:p>
          <a:p>
            <a:r>
              <a:rPr lang="de-DE" dirty="0"/>
              <a:t>Beobachtung</a:t>
            </a:r>
          </a:p>
          <a:p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Aloud</a:t>
            </a:r>
            <a:endParaRPr lang="de-DE" dirty="0"/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xmlns="" id="{7CC1D87B-6F45-491A-BFE3-6E45C5C168C5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de-DE" sz="32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Interview</a:t>
            </a:r>
          </a:p>
          <a:p>
            <a:r>
              <a:rPr lang="de-DE" dirty="0"/>
              <a:t>Halb-strukturiert </a:t>
            </a:r>
          </a:p>
          <a:p>
            <a:pPr lvl="1"/>
            <a:r>
              <a:rPr lang="de-DE" dirty="0"/>
              <a:t>offene Fragen </a:t>
            </a:r>
            <a:r>
              <a:rPr lang="de-DE" dirty="0">
                <a:sym typeface="Wingdings" panose="05000000000000000000" pitchFamily="2" charset="2"/>
              </a:rPr>
              <a:t> allgemein zur App</a:t>
            </a:r>
          </a:p>
          <a:p>
            <a:pPr lvl="1"/>
            <a:r>
              <a:rPr lang="de-DE" dirty="0"/>
              <a:t>geschlossene Fragen </a:t>
            </a:r>
            <a:r>
              <a:rPr lang="de-DE" dirty="0">
                <a:sym typeface="Wingdings" panose="05000000000000000000" pitchFamily="2" charset="2"/>
              </a:rPr>
              <a:t> A/B-Test</a:t>
            </a:r>
            <a:endParaRPr lang="de-DE" dirty="0"/>
          </a:p>
          <a:p>
            <a:endParaRPr lang="de-DE" dirty="0"/>
          </a:p>
          <a:p>
            <a:pPr marL="0" indent="0">
              <a:spcBef>
                <a:spcPct val="0"/>
              </a:spcBef>
              <a:buFont typeface="Wingdings" pitchFamily="2" charset="2"/>
              <a:buNone/>
            </a:pPr>
            <a:r>
              <a:rPr lang="de-DE" sz="32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A/B-Test</a:t>
            </a:r>
          </a:p>
          <a:p>
            <a:r>
              <a:rPr lang="de-DE" dirty="0"/>
              <a:t>Analyse Schüttelfunktion</a:t>
            </a:r>
          </a:p>
          <a:p>
            <a:pPr lvl="1"/>
            <a:r>
              <a:rPr lang="de-DE" dirty="0"/>
              <a:t>Vorschlag Kaffeesorte</a:t>
            </a:r>
          </a:p>
          <a:p>
            <a:pPr lvl="1"/>
            <a:r>
              <a:rPr lang="de-DE" dirty="0"/>
              <a:t>Bezahlfunktion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6867B76-CDAA-4474-BEFF-45B18EC6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3" name="Bild 12" descr="step 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0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60CDE71B-4FDE-425B-93F8-E2D7D2AE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2" name="Bild 11" descr="mindma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0" y="776324"/>
            <a:ext cx="10440000" cy="4898952"/>
          </a:xfrm>
          <a:prstGeom prst="rect">
            <a:avLst/>
          </a:prstGeom>
        </p:spPr>
      </p:pic>
      <p:pic>
        <p:nvPicPr>
          <p:cNvPr id="15" name="Bild 14" descr="step 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7DED471-5E3E-46BD-A585-6039710A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2" name="Bild 11" descr="agend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64" y="487680"/>
            <a:ext cx="2855674" cy="5328000"/>
          </a:xfrm>
          <a:prstGeom prst="rect">
            <a:avLst/>
          </a:prstGeom>
        </p:spPr>
      </p:pic>
      <p:sp>
        <p:nvSpPr>
          <p:cNvPr id="14" name="Titel 14">
            <a:extLst>
              <a:ext uri="{FF2B5EF4-FFF2-40B4-BE49-F238E27FC236}">
                <a16:creationId xmlns:a16="http://schemas.microsoft.com/office/drawing/2014/main" xmlns="" id="{943510E3-4D65-43ED-BC7E-746DA3B017B5}"/>
              </a:ext>
            </a:extLst>
          </p:cNvPr>
          <p:cNvSpPr txBox="1">
            <a:spLocks/>
          </p:cNvSpPr>
          <p:nvPr/>
        </p:nvSpPr>
        <p:spPr>
          <a:xfrm>
            <a:off x="1069848" y="2145455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cap="all" baseline="0">
                <a:blipFill dpi="0" rotWithShape="1">
                  <a:blip r:embed="rId7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958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3D8FABCC-75B6-427B-A82B-8B71A5D5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smtClean="0"/>
              <a:t>Retention-Marketing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xmlns="" id="{F831F82D-FD34-4F3D-B88C-F373F815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/>
              <a:t>Gutschein für das Café durch die App</a:t>
            </a:r>
          </a:p>
          <a:p>
            <a:r>
              <a:rPr lang="de-DE" dirty="0" err="1"/>
              <a:t>Gamification</a:t>
            </a:r>
            <a:endParaRPr lang="de-DE" dirty="0"/>
          </a:p>
          <a:p>
            <a:r>
              <a:rPr lang="de-DE" dirty="0"/>
              <a:t>Auf den Seltenheitsgrad von </a:t>
            </a:r>
            <a:r>
              <a:rPr lang="de-DE" dirty="0" smtClean="0"/>
              <a:t>Kaffeesorten</a:t>
            </a:r>
            <a:br>
              <a:rPr lang="de-DE" dirty="0" smtClean="0"/>
            </a:br>
            <a:r>
              <a:rPr lang="de-DE" dirty="0" smtClean="0"/>
              <a:t>aufmerksam </a:t>
            </a:r>
            <a:r>
              <a:rPr lang="de-DE" dirty="0"/>
              <a:t>machen</a:t>
            </a:r>
          </a:p>
          <a:p>
            <a:r>
              <a:rPr lang="de-DE" dirty="0"/>
              <a:t>Kaffee-Trends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554D82B9-E70A-4931-80AE-A4CB58F84C23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233622E0-AE98-4E3C-A65C-CA9C2DA3D328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xmlns="" id="{9ED10251-B810-4FD5-89DB-6385A33F4F3B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xmlns="" id="{507F22CE-2D19-4E95-A088-3F3BC9837C75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84D79A06-CB99-496C-8900-6FEED9F69C52}"/>
                </a:ext>
              </a:extLst>
            </p:cNvPr>
            <p:cNvSpPr txBox="1"/>
            <p:nvPr/>
          </p:nvSpPr>
          <p:spPr>
            <a:xfrm>
              <a:off x="7830975" y="1499802"/>
              <a:ext cx="3214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Marketing: 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Eigenes Themengebiet mit vielen Facetten</a:t>
              </a:r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5056E64-A37B-4FBD-96C2-A237127B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5" name="Bild 14" descr="step 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50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21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9B090860-E706-4DF9-B52D-A7CE5C68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pic>
        <p:nvPicPr>
          <p:cNvPr id="10" name="Grafik 9" descr="Ein Bild, das Tasse, Tisch, Essen, sitzend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8869A08A-404E-4922-9390-205DC9E51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24" y="1214550"/>
            <a:ext cx="3600000" cy="1800000"/>
          </a:xfrm>
          <a:prstGeom prst="rect">
            <a:avLst/>
          </a:prstGeom>
        </p:spPr>
      </p:pic>
      <p:pic>
        <p:nvPicPr>
          <p:cNvPr id="11" name="Grafik 10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E8E97A00-5A16-4415-AE66-CBB69BFF5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24" y="3383874"/>
            <a:ext cx="3600000" cy="225000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33D43E6F-EEF4-4F2F-BB6B-10D7BD31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4" name="Bild 13" descr="step 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xmlns="" id="{3E1DF879-7BD7-4675-AC84-79E2D0842F06}"/>
              </a:ext>
            </a:extLst>
          </p:cNvPr>
          <p:cNvSpPr txBox="1">
            <a:spLocks/>
          </p:cNvSpPr>
          <p:nvPr/>
        </p:nvSpPr>
        <p:spPr>
          <a:xfrm>
            <a:off x="1069848" y="2192528"/>
            <a:ext cx="689457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D34817">
                  <a:lumMod val="75000"/>
                </a:srgbClr>
              </a:buClr>
              <a:buFont typeface="Wingdings" pitchFamily="2" charset="2"/>
              <a:buNone/>
            </a:pPr>
            <a:r>
              <a:rPr lang="de-DE" sz="3200" cap="all" dirty="0" err="1" smtClean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/>
              </a:rPr>
              <a:t>Lessons</a:t>
            </a:r>
            <a:r>
              <a:rPr lang="de-DE" sz="3200" cap="all" dirty="0" smtClean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/>
              </a:rPr>
              <a:t> </a:t>
            </a:r>
            <a:r>
              <a:rPr lang="de-DE" sz="3200" cap="all" dirty="0" err="1" smtClean="0">
                <a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/>
              </a:rPr>
              <a:t>Learned</a:t>
            </a:r>
            <a:endParaRPr lang="de-DE" dirty="0" smtClean="0"/>
          </a:p>
          <a:p>
            <a:r>
              <a:rPr lang="de-DE" dirty="0" smtClean="0"/>
              <a:t>Erste Schritte mit </a:t>
            </a:r>
            <a:r>
              <a:rPr lang="de-DE" dirty="0" err="1" smtClean="0"/>
              <a:t>React</a:t>
            </a:r>
            <a:r>
              <a:rPr lang="de-DE" dirty="0" smtClean="0"/>
              <a:t> Native und</a:t>
            </a:r>
            <a:br>
              <a:rPr lang="de-DE" dirty="0" smtClean="0"/>
            </a:br>
            <a:r>
              <a:rPr lang="de-DE" dirty="0" smtClean="0"/>
              <a:t>Cross-Plattform-Entwicklung</a:t>
            </a:r>
          </a:p>
          <a:p>
            <a:r>
              <a:rPr lang="de-DE" dirty="0" smtClean="0"/>
              <a:t>Umgang mit APIs</a:t>
            </a:r>
          </a:p>
          <a:p>
            <a:r>
              <a:rPr lang="de-DE" dirty="0" smtClean="0"/>
              <a:t>Umsetzung der nativen Designs</a:t>
            </a:r>
          </a:p>
          <a:p>
            <a:r>
              <a:rPr lang="de-DE" dirty="0" smtClean="0"/>
              <a:t>Ansprechen von Hardwareschnittstellen</a:t>
            </a:r>
          </a:p>
          <a:p>
            <a:r>
              <a:rPr lang="de-DE" dirty="0" smtClean="0"/>
              <a:t>Herausforderungen bei der Benutzung weniger etablierter Frameworks</a:t>
            </a:r>
          </a:p>
          <a:p>
            <a:r>
              <a:rPr lang="de-DE" dirty="0" smtClean="0"/>
              <a:t>Technische Konzeption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41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22</a:t>
            </a:fld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xmlns="" id="{01FEC249-AFC4-4A8E-AE22-609ED416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xmlns="" id="{835A1F44-36F6-49DB-8A92-08F6EC3C1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cap="all" dirty="0" err="1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React</a:t>
            </a:r>
            <a:r>
              <a:rPr lang="de-DE" sz="32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-Native</a:t>
            </a:r>
          </a:p>
          <a:p>
            <a:r>
              <a:rPr lang="de-DE" dirty="0">
                <a:sym typeface="Wingdings" panose="05000000000000000000" pitchFamily="2" charset="2"/>
              </a:rPr>
              <a:t>Brücke zwischen Web- und mobiler Entwicklung </a:t>
            </a:r>
          </a:p>
          <a:p>
            <a:r>
              <a:rPr lang="de-DE" dirty="0"/>
              <a:t>Umständliches Debugging</a:t>
            </a:r>
          </a:p>
          <a:p>
            <a:r>
              <a:rPr lang="de-DE" dirty="0"/>
              <a:t>Native Abhängigkeiten</a:t>
            </a:r>
          </a:p>
          <a:p>
            <a:r>
              <a:rPr lang="de-DE" dirty="0"/>
              <a:t>Viele aber unausgereifte Module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xmlns="" id="{1497C814-9C60-4EDF-9BCD-91DD5D0D0B60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3200" cap="all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Cross-Plattform vs. Nativ</a:t>
            </a:r>
          </a:p>
          <a:p>
            <a:r>
              <a:rPr lang="de-DE"/>
              <a:t>Angelehnt an Webentwicklung</a:t>
            </a:r>
          </a:p>
          <a:p>
            <a:r>
              <a:rPr lang="de-DE"/>
              <a:t>Gute Designmöglichkeiten</a:t>
            </a:r>
          </a:p>
          <a:p>
            <a:r>
              <a:rPr lang="de-DE"/>
              <a:t>Hardwarezugriff</a:t>
            </a:r>
          </a:p>
          <a:p>
            <a:r>
              <a:rPr lang="de-DE"/>
              <a:t>Für ComfyCoffee nativ zu aufwändig</a:t>
            </a:r>
          </a:p>
          <a:p>
            <a:endParaRPr lang="de-DE"/>
          </a:p>
          <a:p>
            <a:pPr>
              <a:buFont typeface="Wingdings" pitchFamily="2" charset="2"/>
              <a:buChar char="Ø"/>
            </a:pPr>
            <a:r>
              <a:rPr lang="de-DE"/>
              <a:t> Cross-Plattform Entwicklung lieber als native Entwicklung</a:t>
            </a:r>
          </a:p>
          <a:p>
            <a:pPr lvl="1"/>
            <a:endParaRPr lang="de-DE"/>
          </a:p>
          <a:p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xmlns="" id="{C9439EC1-33DC-4250-9FE3-7C971589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1" name="Bild 10" descr="step 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6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xmlns="" id="{B1AA3B40-7532-4177-AF99-213C4583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/>
          <a:lstStyle/>
          <a:p>
            <a:r>
              <a:rPr lang="de-DE"/>
              <a:t>Vielen Dank für Ihre Aufmerksamkeit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xmlns="" id="{E3D5F156-CC48-4A6D-8F1B-DD959435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/>
          <a:lstStyle/>
          <a:p>
            <a:endParaRPr lang="de-DE"/>
          </a:p>
        </p:txBody>
      </p:sp>
      <p:pic>
        <p:nvPicPr>
          <p:cNvPr id="7" name="Grafik 6" descr="Ein Bild, das Obst, Nuss,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CB639803-8683-4A65-8167-46F3DAE64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1638" y="4150310"/>
            <a:ext cx="3676650" cy="2029510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AD2156EA-1132-4031-8DEB-D81FFA5C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EB0D9-B5D3-41EC-8591-F809FF99CB35}" type="slidenum">
              <a:rPr lang="de-DE" smtClean="0"/>
              <a:t>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346E7A1D-146C-43AD-B464-09A067E28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</p:spTree>
    <p:extLst>
      <p:ext uri="{BB962C8B-B14F-4D97-AF65-F5344CB8AC3E}">
        <p14:creationId xmlns:p14="http://schemas.microsoft.com/office/powerpoint/2010/main" val="31776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xmlns="" id="{28625957-75B9-47C2-B0F9-AD8925CA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00" y="484632"/>
            <a:ext cx="7495874" cy="1609344"/>
          </a:xfrm>
        </p:spPr>
        <p:txBody>
          <a:bodyPr>
            <a:normAutofit/>
          </a:bodyPr>
          <a:lstStyle/>
          <a:p>
            <a:r>
              <a:rPr lang="de-DE" dirty="0"/>
              <a:t>Idee &amp; Vision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xmlns="" id="{1EBDF034-02CA-4031-B216-DB69F42C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00" y="2121408"/>
            <a:ext cx="7495874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cap="all" dirty="0">
                <a:latin typeface="+mj-lt"/>
                <a:ea typeface="+mj-ea"/>
                <a:cs typeface="+mj-cs"/>
              </a:rPr>
              <a:t>Ziel</a:t>
            </a:r>
            <a:endParaRPr lang="de-DE" cap="all" dirty="0">
              <a:latin typeface="+mj-lt"/>
              <a:ea typeface="+mj-ea"/>
              <a:cs typeface="+mj-cs"/>
            </a:endParaRPr>
          </a:p>
          <a:p>
            <a:r>
              <a:rPr lang="de-DE" dirty="0"/>
              <a:t>Finde Geheimtipps für lokale Cafés im Umkreis</a:t>
            </a:r>
          </a:p>
          <a:p>
            <a:r>
              <a:rPr lang="de-DE" dirty="0"/>
              <a:t>Lerne neue Kaffeesorten und Zubereitungsarten kennen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3200" cap="all" dirty="0">
                <a:latin typeface="+mj-lt"/>
                <a:ea typeface="+mj-ea"/>
                <a:cs typeface="+mj-cs"/>
              </a:rPr>
              <a:t>USP</a:t>
            </a:r>
            <a:endParaRPr lang="de-DE" cap="all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de-DE" dirty="0"/>
              <a:t>Anzeige lokaler Cafés und damit nachhaltige Unterstützung der lokalen Kaffeewirtschaft gegen die großen Ketten</a:t>
            </a:r>
          </a:p>
          <a:p>
            <a:endParaRPr lang="de-DE" dirty="0"/>
          </a:p>
        </p:txBody>
      </p:sp>
      <p:pic>
        <p:nvPicPr>
          <p:cNvPr id="14" name="Grafik 13" descr="Ein Bild, das Essen, Obst, Bohne, Nuss enthält.&#10;&#10;Mit hoher Zuverlässigkeit generierte Beschreibung">
            <a:extLst>
              <a:ext uri="{FF2B5EF4-FFF2-40B4-BE49-F238E27FC236}">
                <a16:creationId xmlns:a16="http://schemas.microsoft.com/office/drawing/2014/main" xmlns="" id="{66629DD5-412D-4850-9353-8AC9E9CA7D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5" r="6392" b="-3"/>
          <a:stretch/>
        </p:blipFill>
        <p:spPr>
          <a:xfrm>
            <a:off x="7964424" y="582930"/>
            <a:ext cx="3204000" cy="2681353"/>
          </a:xfrm>
          <a:prstGeom prst="rect">
            <a:avLst/>
          </a:prstGeom>
        </p:spPr>
      </p:pic>
      <p:pic>
        <p:nvPicPr>
          <p:cNvPr id="15" name="Grafik 14" descr="Ein Bild, das Nuss, Essen,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5CDD393D-1222-483C-9644-DA44FBFFFF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9" r="9319"/>
          <a:stretch/>
        </p:blipFill>
        <p:spPr>
          <a:xfrm>
            <a:off x="7964424" y="3377565"/>
            <a:ext cx="3204000" cy="268135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B1EDC3B3-52EE-407B-B9A2-9D60EEF6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22" name="Bild 21" descr="step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720" y="487680"/>
            <a:ext cx="555579" cy="53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3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isch, drinnen, Person enthält.&#10;&#10;Mit hoher Zuverlässigkeit generierte Beschreibung">
            <a:extLst>
              <a:ext uri="{FF2B5EF4-FFF2-40B4-BE49-F238E27FC236}">
                <a16:creationId xmlns:a16="http://schemas.microsoft.com/office/drawing/2014/main" xmlns="" id="{E3F9D2CC-4698-4653-A0A4-202FCE526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28503" b="-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6C7E4A89-538F-403C-BF07-FF9D9540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4837176" cy="108356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dirty="0"/>
              <a:t>Zielgruppen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D01234C-44DB-4FD6-A9D4-6954DE8E8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668780"/>
            <a:ext cx="4837177" cy="4503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cap="all" dirty="0">
                <a:latin typeface="+mj-lt"/>
                <a:ea typeface="+mj-ea"/>
                <a:cs typeface="+mj-cs"/>
              </a:rPr>
              <a:t>Primäre Zielgruppe</a:t>
            </a:r>
          </a:p>
          <a:p>
            <a:r>
              <a:rPr lang="de-DE" dirty="0"/>
              <a:t>Kaffeeliebhaber, z.B. Studenten, Arbeitnehmer</a:t>
            </a:r>
          </a:p>
          <a:p>
            <a:r>
              <a:rPr lang="de-DE" dirty="0"/>
              <a:t>„Support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locals</a:t>
            </a:r>
            <a:r>
              <a:rPr lang="de-DE" dirty="0"/>
              <a:t>“-Mentalität</a:t>
            </a:r>
          </a:p>
          <a:p>
            <a:endParaRPr lang="de-DE" sz="1800" dirty="0"/>
          </a:p>
          <a:p>
            <a:pPr marL="0" indent="0">
              <a:buNone/>
            </a:pPr>
            <a:r>
              <a:rPr lang="de-DE" sz="3200" cap="all" dirty="0">
                <a:latin typeface="+mj-lt"/>
                <a:ea typeface="+mj-ea"/>
                <a:cs typeface="+mj-cs"/>
              </a:rPr>
              <a:t>Sekundäre Zielgruppe</a:t>
            </a:r>
          </a:p>
          <a:p>
            <a:r>
              <a:rPr lang="de-DE" dirty="0"/>
              <a:t>Urlauber</a:t>
            </a:r>
          </a:p>
          <a:p>
            <a:r>
              <a:rPr lang="de-DE" dirty="0"/>
              <a:t>Touristen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xmlns="" id="{111E871D-6844-4136-887B-90763221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0290D01F-A470-4B7F-9038-2624B5BE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1" name="Bild 10" descr="step 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720" y="487680"/>
            <a:ext cx="555579" cy="53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1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3302434B-3984-4D0F-9640-A80D1A12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0" name="Bild 9" descr="laura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968">
            <a:off x="1149028" y="201595"/>
            <a:ext cx="4858153" cy="599975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76">
            <a:off x="5865908" y="263402"/>
            <a:ext cx="4864100" cy="6007100"/>
          </a:xfrm>
          <a:prstGeom prst="rect">
            <a:avLst/>
          </a:prstGeom>
        </p:spPr>
      </p:pic>
      <p:pic>
        <p:nvPicPr>
          <p:cNvPr id="12" name="Bild 11" descr="step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720" y="487680"/>
            <a:ext cx="555579" cy="53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pic>
        <p:nvPicPr>
          <p:cNvPr id="8" name="Grafik 7" descr="Ein Bild, das Tisch, Tasse, Kaffee, drinn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5533E59A-11D0-4CC0-AA82-3C72CE7DC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22120" y="1722120"/>
            <a:ext cx="6888480" cy="344424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xmlns="" id="{24B38C21-4E4B-44F9-99D8-3F2F7C6C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60" y="484632"/>
            <a:ext cx="7447788" cy="1609344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xmlns="" id="{3FF42F08-4004-4E1E-814F-6C966A08E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460" y="2121408"/>
            <a:ext cx="7447788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cap="all" dirty="0">
                <a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Muss-Anforderungen</a:t>
            </a:r>
          </a:p>
          <a:p>
            <a:r>
              <a:rPr lang="de-DE" dirty="0"/>
              <a:t>Lokale Cafés in der Nähe anzeigen</a:t>
            </a:r>
          </a:p>
          <a:p>
            <a:pPr lvl="1"/>
            <a:r>
              <a:rPr lang="de-DE" dirty="0"/>
              <a:t>Kartenansicht in Google Maps</a:t>
            </a:r>
          </a:p>
          <a:p>
            <a:pPr lvl="1"/>
            <a:r>
              <a:rPr lang="de-DE" dirty="0"/>
              <a:t>Listenansicht</a:t>
            </a:r>
          </a:p>
          <a:p>
            <a:pPr lvl="1"/>
            <a:r>
              <a:rPr lang="de-DE" dirty="0"/>
              <a:t>Standortdaten via Google API</a:t>
            </a:r>
          </a:p>
          <a:p>
            <a:r>
              <a:rPr lang="de-DE" dirty="0"/>
              <a:t>Kaffeelexikon</a:t>
            </a:r>
          </a:p>
          <a:p>
            <a:pPr lvl="1"/>
            <a:r>
              <a:rPr lang="de-DE" dirty="0"/>
              <a:t>Einträge über Zubereitungsarten</a:t>
            </a:r>
          </a:p>
          <a:p>
            <a:pPr lvl="1"/>
            <a:r>
              <a:rPr lang="de-DE" dirty="0"/>
              <a:t>Schüttelfunktion für Zufallswahl einer Zubereitungsart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50B4DEC-0629-40AE-B780-13A1DB15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3" name="Bild 12" descr="step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B85DB37F-1574-4644-9706-54D33A0E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/>
              <a:t>Anforderungsanalyse</a:t>
            </a:r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xmlns="" id="{702BB403-3814-402E-88E8-955A2FC94E54}"/>
              </a:ext>
            </a:extLst>
          </p:cNvPr>
          <p:cNvSpPr txBox="1">
            <a:spLocks/>
          </p:cNvSpPr>
          <p:nvPr/>
        </p:nvSpPr>
        <p:spPr>
          <a:xfrm>
            <a:off x="6364224" y="2194560"/>
            <a:ext cx="4754880" cy="397764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de-DE" sz="3200" cap="all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Kann-Anforderungen</a:t>
            </a:r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sz="2000"/>
              <a:t>Mehr Daten über zusätzliche APIs</a:t>
            </a:r>
          </a:p>
          <a:p>
            <a:r>
              <a:rPr lang="de-DE"/>
              <a:t>Eigene Standortbewertungen durch die App</a:t>
            </a:r>
          </a:p>
          <a:p>
            <a:r>
              <a:rPr lang="de-DE"/>
              <a:t>Eigene Standorte vorschlagen</a:t>
            </a:r>
          </a:p>
          <a:p>
            <a:r>
              <a:rPr lang="de-DE"/>
              <a:t>Erweitertes Lexikon</a:t>
            </a:r>
          </a:p>
          <a:p>
            <a:r>
              <a:rPr lang="de-DE"/>
              <a:t>Profil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60C9E78A-68D7-42F2-BF36-D279B052C51D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CFAB8AF4-7F83-432D-A6F4-4D299DB00D3C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xmlns="" id="{8D9D4E58-19D9-45F0-BCB6-CCB8DC216B86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xmlns="" id="{CB28AB13-F5F8-4190-9371-BBD58868F7F7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606565B1-D71B-4D23-921D-30E263F6DB97}"/>
                </a:ext>
              </a:extLst>
            </p:cNvPr>
            <p:cNvSpPr txBox="1"/>
            <p:nvPr/>
          </p:nvSpPr>
          <p:spPr>
            <a:xfrm>
              <a:off x="7830975" y="1130470"/>
              <a:ext cx="3214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Anforderungen formulieren</a:t>
              </a:r>
            </a:p>
            <a:p>
              <a:pPr algn="ctr"/>
              <a:endParaRPr lang="de-DE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Anforderungen in kleine Pakete unterteilen</a:t>
              </a:r>
            </a:p>
          </p:txBody>
        </p:sp>
      </p:grp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xmlns="" id="{F7FA7793-D06A-42D7-981D-66B176BB7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de-DE" sz="3200" cap="all" dirty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Soll-Anforderungen</a:t>
            </a:r>
          </a:p>
          <a:p>
            <a:r>
              <a:rPr lang="de-DE" dirty="0"/>
              <a:t>Navigation zu ausgewähltem Café über Google Maps</a:t>
            </a:r>
          </a:p>
          <a:p>
            <a:r>
              <a:rPr lang="de-DE" dirty="0"/>
              <a:t>Listenansicht mit den wichtigsten Standortinformationen</a:t>
            </a:r>
          </a:p>
          <a:p>
            <a:r>
              <a:rPr lang="de-DE" dirty="0"/>
              <a:t>Detailseite mit mehr Infos über das Café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58DEEA4E-ECB8-4386-AE9E-58384C30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7" name="Bild 16" descr="step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4" name="Freihandform 3"/>
          <p:cNvSpPr/>
          <p:nvPr/>
        </p:nvSpPr>
        <p:spPr>
          <a:xfrm>
            <a:off x="1069296" y="2375994"/>
            <a:ext cx="3534215" cy="1413686"/>
          </a:xfrm>
          <a:custGeom>
            <a:avLst/>
            <a:gdLst>
              <a:gd name="connsiteX0" fmla="*/ 0 w 2223070"/>
              <a:gd name="connsiteY0" fmla="*/ 0 h 889228"/>
              <a:gd name="connsiteX1" fmla="*/ 1778456 w 2223070"/>
              <a:gd name="connsiteY1" fmla="*/ 0 h 889228"/>
              <a:gd name="connsiteX2" fmla="*/ 2223070 w 2223070"/>
              <a:gd name="connsiteY2" fmla="*/ 444614 h 889228"/>
              <a:gd name="connsiteX3" fmla="*/ 1778456 w 2223070"/>
              <a:gd name="connsiteY3" fmla="*/ 889228 h 889228"/>
              <a:gd name="connsiteX4" fmla="*/ 0 w 2223070"/>
              <a:gd name="connsiteY4" fmla="*/ 889228 h 889228"/>
              <a:gd name="connsiteX5" fmla="*/ 444614 w 2223070"/>
              <a:gd name="connsiteY5" fmla="*/ 444614 h 889228"/>
              <a:gd name="connsiteX6" fmla="*/ 0 w 2223070"/>
              <a:gd name="connsiteY6" fmla="*/ 0 h 8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070" h="889228">
                <a:moveTo>
                  <a:pt x="0" y="0"/>
                </a:moveTo>
                <a:lnTo>
                  <a:pt x="1778456" y="0"/>
                </a:lnTo>
                <a:lnTo>
                  <a:pt x="2223070" y="444614"/>
                </a:lnTo>
                <a:lnTo>
                  <a:pt x="1778456" y="889228"/>
                </a:lnTo>
                <a:lnTo>
                  <a:pt x="0" y="889228"/>
                </a:lnTo>
                <a:lnTo>
                  <a:pt x="444614" y="4446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0621" tIns="18669" rIns="463283" bIns="1866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Bis 22.11.: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Skizzen</a:t>
            </a:r>
            <a:r>
              <a:rPr lang="de-DE" kern="1200" dirty="0" smtClean="0"/>
              <a:t>,</a:t>
            </a:r>
            <a:br>
              <a:rPr lang="de-DE" kern="1200" dirty="0" smtClean="0"/>
            </a:br>
            <a:r>
              <a:rPr lang="de-DE" kern="1200" dirty="0" err="1" smtClean="0"/>
              <a:t>Wireframes</a:t>
            </a:r>
            <a:r>
              <a:rPr lang="de-DE" kern="1200" dirty="0" smtClean="0"/>
              <a:t>,</a:t>
            </a:r>
            <a:br>
              <a:rPr lang="de-DE" kern="1200" dirty="0" smtClean="0"/>
            </a:br>
            <a:r>
              <a:rPr lang="de-DE" kern="1200" dirty="0" err="1" smtClean="0"/>
              <a:t>Mockups</a:t>
            </a:r>
            <a:endParaRPr lang="de-DE" kern="1200" dirty="0"/>
          </a:p>
        </p:txBody>
      </p:sp>
      <p:sp>
        <p:nvSpPr>
          <p:cNvPr id="5" name="Freihandform 4"/>
          <p:cNvSpPr/>
          <p:nvPr/>
        </p:nvSpPr>
        <p:spPr>
          <a:xfrm>
            <a:off x="4086060" y="2375994"/>
            <a:ext cx="3534215" cy="1413686"/>
          </a:xfrm>
          <a:custGeom>
            <a:avLst/>
            <a:gdLst>
              <a:gd name="connsiteX0" fmla="*/ 0 w 2223070"/>
              <a:gd name="connsiteY0" fmla="*/ 0 h 889228"/>
              <a:gd name="connsiteX1" fmla="*/ 1778456 w 2223070"/>
              <a:gd name="connsiteY1" fmla="*/ 0 h 889228"/>
              <a:gd name="connsiteX2" fmla="*/ 2223070 w 2223070"/>
              <a:gd name="connsiteY2" fmla="*/ 444614 h 889228"/>
              <a:gd name="connsiteX3" fmla="*/ 1778456 w 2223070"/>
              <a:gd name="connsiteY3" fmla="*/ 889228 h 889228"/>
              <a:gd name="connsiteX4" fmla="*/ 0 w 2223070"/>
              <a:gd name="connsiteY4" fmla="*/ 889228 h 889228"/>
              <a:gd name="connsiteX5" fmla="*/ 444614 w 2223070"/>
              <a:gd name="connsiteY5" fmla="*/ 444614 h 889228"/>
              <a:gd name="connsiteX6" fmla="*/ 0 w 2223070"/>
              <a:gd name="connsiteY6" fmla="*/ 0 h 8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070" h="889228">
                <a:moveTo>
                  <a:pt x="0" y="0"/>
                </a:moveTo>
                <a:lnTo>
                  <a:pt x="1778456" y="0"/>
                </a:lnTo>
                <a:lnTo>
                  <a:pt x="2223070" y="444614"/>
                </a:lnTo>
                <a:lnTo>
                  <a:pt x="1778456" y="889228"/>
                </a:lnTo>
                <a:lnTo>
                  <a:pt x="0" y="889228"/>
                </a:lnTo>
                <a:lnTo>
                  <a:pt x="444614" y="4446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5105758"/>
              <a:satOff val="-5996"/>
              <a:lumOff val="2304"/>
              <a:alphaOff val="0"/>
            </a:schemeClr>
          </a:fillRef>
          <a:effectRef idx="3">
            <a:schemeClr val="accent4">
              <a:hueOff val="5105758"/>
              <a:satOff val="-5996"/>
              <a:lumOff val="23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0621" tIns="18669" rIns="463283" bIns="1866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Bis 29.11.: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Einarbeitung </a:t>
            </a:r>
            <a:r>
              <a:rPr lang="de-DE" kern="1200" dirty="0" smtClean="0"/>
              <a:t>in</a:t>
            </a:r>
            <a:br>
              <a:rPr lang="de-DE" kern="1200" dirty="0" smtClean="0"/>
            </a:br>
            <a:r>
              <a:rPr lang="de-DE" kern="1200" dirty="0" err="1" smtClean="0"/>
              <a:t>React</a:t>
            </a:r>
            <a:r>
              <a:rPr lang="de-DE" kern="1200" dirty="0" smtClean="0"/>
              <a:t> Native</a:t>
            </a:r>
            <a:br>
              <a:rPr lang="de-DE" kern="1200" dirty="0" smtClean="0"/>
            </a:br>
            <a:r>
              <a:rPr lang="de-DE" kern="1200" dirty="0" smtClean="0"/>
              <a:t>(</a:t>
            </a:r>
            <a:r>
              <a:rPr lang="de-DE" kern="1200" dirty="0" err="1"/>
              <a:t>Hello</a:t>
            </a:r>
            <a:r>
              <a:rPr lang="de-DE" kern="1200" dirty="0"/>
              <a:t> World)</a:t>
            </a:r>
          </a:p>
        </p:txBody>
      </p:sp>
      <p:sp>
        <p:nvSpPr>
          <p:cNvPr id="8" name="Freihandform 7"/>
          <p:cNvSpPr/>
          <p:nvPr/>
        </p:nvSpPr>
        <p:spPr>
          <a:xfrm>
            <a:off x="1067783" y="4001594"/>
            <a:ext cx="3534215" cy="1413686"/>
          </a:xfrm>
          <a:custGeom>
            <a:avLst/>
            <a:gdLst>
              <a:gd name="connsiteX0" fmla="*/ 0 w 2223070"/>
              <a:gd name="connsiteY0" fmla="*/ 0 h 889228"/>
              <a:gd name="connsiteX1" fmla="*/ 1778456 w 2223070"/>
              <a:gd name="connsiteY1" fmla="*/ 0 h 889228"/>
              <a:gd name="connsiteX2" fmla="*/ 2223070 w 2223070"/>
              <a:gd name="connsiteY2" fmla="*/ 444614 h 889228"/>
              <a:gd name="connsiteX3" fmla="*/ 1778456 w 2223070"/>
              <a:gd name="connsiteY3" fmla="*/ 889228 h 889228"/>
              <a:gd name="connsiteX4" fmla="*/ 0 w 2223070"/>
              <a:gd name="connsiteY4" fmla="*/ 889228 h 889228"/>
              <a:gd name="connsiteX5" fmla="*/ 444614 w 2223070"/>
              <a:gd name="connsiteY5" fmla="*/ 444614 h 889228"/>
              <a:gd name="connsiteX6" fmla="*/ 0 w 2223070"/>
              <a:gd name="connsiteY6" fmla="*/ 0 h 8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070" h="889228">
                <a:moveTo>
                  <a:pt x="0" y="0"/>
                </a:moveTo>
                <a:lnTo>
                  <a:pt x="1778456" y="0"/>
                </a:lnTo>
                <a:lnTo>
                  <a:pt x="2223070" y="444614"/>
                </a:lnTo>
                <a:lnTo>
                  <a:pt x="1778456" y="889228"/>
                </a:lnTo>
                <a:lnTo>
                  <a:pt x="0" y="889228"/>
                </a:lnTo>
                <a:lnTo>
                  <a:pt x="444614" y="4446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10211516"/>
              <a:satOff val="-11993"/>
              <a:lumOff val="4608"/>
              <a:alphaOff val="0"/>
            </a:schemeClr>
          </a:fillRef>
          <a:effectRef idx="3">
            <a:schemeClr val="accent4">
              <a:hueOff val="10211516"/>
              <a:satOff val="-11993"/>
              <a:lumOff val="4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0621" tIns="18669" rIns="463283" bIns="1866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Bis 13.12.: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Umsetzung Muss-Anforderungen</a:t>
            </a:r>
          </a:p>
        </p:txBody>
      </p:sp>
      <p:sp>
        <p:nvSpPr>
          <p:cNvPr id="10" name="Freihandform 9"/>
          <p:cNvSpPr/>
          <p:nvPr/>
        </p:nvSpPr>
        <p:spPr>
          <a:xfrm>
            <a:off x="4084546" y="4001594"/>
            <a:ext cx="3534215" cy="1413686"/>
          </a:xfrm>
          <a:custGeom>
            <a:avLst/>
            <a:gdLst>
              <a:gd name="connsiteX0" fmla="*/ 0 w 2223070"/>
              <a:gd name="connsiteY0" fmla="*/ 0 h 889228"/>
              <a:gd name="connsiteX1" fmla="*/ 1778456 w 2223070"/>
              <a:gd name="connsiteY1" fmla="*/ 0 h 889228"/>
              <a:gd name="connsiteX2" fmla="*/ 2223070 w 2223070"/>
              <a:gd name="connsiteY2" fmla="*/ 444614 h 889228"/>
              <a:gd name="connsiteX3" fmla="*/ 1778456 w 2223070"/>
              <a:gd name="connsiteY3" fmla="*/ 889228 h 889228"/>
              <a:gd name="connsiteX4" fmla="*/ 0 w 2223070"/>
              <a:gd name="connsiteY4" fmla="*/ 889228 h 889228"/>
              <a:gd name="connsiteX5" fmla="*/ 444614 w 2223070"/>
              <a:gd name="connsiteY5" fmla="*/ 444614 h 889228"/>
              <a:gd name="connsiteX6" fmla="*/ 0 w 2223070"/>
              <a:gd name="connsiteY6" fmla="*/ 0 h 8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070" h="889228">
                <a:moveTo>
                  <a:pt x="0" y="0"/>
                </a:moveTo>
                <a:lnTo>
                  <a:pt x="1778456" y="0"/>
                </a:lnTo>
                <a:lnTo>
                  <a:pt x="2223070" y="444614"/>
                </a:lnTo>
                <a:lnTo>
                  <a:pt x="1778456" y="889228"/>
                </a:lnTo>
                <a:lnTo>
                  <a:pt x="0" y="889228"/>
                </a:lnTo>
                <a:lnTo>
                  <a:pt x="444614" y="4446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15317274"/>
              <a:satOff val="-17989"/>
              <a:lumOff val="6912"/>
              <a:alphaOff val="0"/>
            </a:schemeClr>
          </a:fillRef>
          <a:effectRef idx="3">
            <a:schemeClr val="accent4">
              <a:hueOff val="15317274"/>
              <a:satOff val="-17989"/>
              <a:lumOff val="69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0621" tIns="18669" rIns="463283" bIns="1866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Bis 20.12.: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Umsetzung Soll-Anforderungen</a:t>
            </a:r>
          </a:p>
        </p:txBody>
      </p:sp>
      <p:sp>
        <p:nvSpPr>
          <p:cNvPr id="14" name="Freihandform 13"/>
          <p:cNvSpPr/>
          <p:nvPr/>
        </p:nvSpPr>
        <p:spPr>
          <a:xfrm>
            <a:off x="7101309" y="4001594"/>
            <a:ext cx="3534215" cy="1413686"/>
          </a:xfrm>
          <a:custGeom>
            <a:avLst/>
            <a:gdLst>
              <a:gd name="connsiteX0" fmla="*/ 0 w 2223070"/>
              <a:gd name="connsiteY0" fmla="*/ 0 h 889228"/>
              <a:gd name="connsiteX1" fmla="*/ 1778456 w 2223070"/>
              <a:gd name="connsiteY1" fmla="*/ 0 h 889228"/>
              <a:gd name="connsiteX2" fmla="*/ 2223070 w 2223070"/>
              <a:gd name="connsiteY2" fmla="*/ 444614 h 889228"/>
              <a:gd name="connsiteX3" fmla="*/ 1778456 w 2223070"/>
              <a:gd name="connsiteY3" fmla="*/ 889228 h 889228"/>
              <a:gd name="connsiteX4" fmla="*/ 0 w 2223070"/>
              <a:gd name="connsiteY4" fmla="*/ 889228 h 889228"/>
              <a:gd name="connsiteX5" fmla="*/ 444614 w 2223070"/>
              <a:gd name="connsiteY5" fmla="*/ 444614 h 889228"/>
              <a:gd name="connsiteX6" fmla="*/ 0 w 2223070"/>
              <a:gd name="connsiteY6" fmla="*/ 0 h 8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3070" h="889228">
                <a:moveTo>
                  <a:pt x="0" y="0"/>
                </a:moveTo>
                <a:lnTo>
                  <a:pt x="1778456" y="0"/>
                </a:lnTo>
                <a:lnTo>
                  <a:pt x="2223070" y="444614"/>
                </a:lnTo>
                <a:lnTo>
                  <a:pt x="1778456" y="889228"/>
                </a:lnTo>
                <a:lnTo>
                  <a:pt x="0" y="889228"/>
                </a:lnTo>
                <a:lnTo>
                  <a:pt x="444614" y="4446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20423033"/>
              <a:satOff val="-23986"/>
              <a:lumOff val="9216"/>
              <a:alphaOff val="0"/>
            </a:schemeClr>
          </a:fillRef>
          <a:effectRef idx="3">
            <a:schemeClr val="accent4">
              <a:hueOff val="20423033"/>
              <a:satOff val="-23986"/>
              <a:lumOff val="921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00621" tIns="18669" rIns="463283" bIns="18669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Januar 2018: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kern="1200" dirty="0"/>
              <a:t>Umsetzung Kann-Anforderungen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xmlns="" id="{1E3AC2A9-1A58-4087-9C9A-F48359CCEC33}"/>
              </a:ext>
            </a:extLst>
          </p:cNvPr>
          <p:cNvGrpSpPr/>
          <p:nvPr/>
        </p:nvGrpSpPr>
        <p:grpSpPr>
          <a:xfrm>
            <a:off x="7333176" y="484632"/>
            <a:ext cx="3600000" cy="3600000"/>
            <a:chOff x="7637976" y="484632"/>
            <a:chExt cx="3600000" cy="36000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BFF66412-8212-4431-B94A-6A0041ADC362}"/>
                </a:ext>
              </a:extLst>
            </p:cNvPr>
            <p:cNvGrpSpPr/>
            <p:nvPr/>
          </p:nvGrpSpPr>
          <p:grpSpPr>
            <a:xfrm>
              <a:off x="7637976" y="484632"/>
              <a:ext cx="3600000" cy="3600000"/>
              <a:chOff x="7183226" y="583380"/>
              <a:chExt cx="3600000" cy="3600000"/>
            </a:xfrm>
          </p:grpSpPr>
          <p:sp>
            <p:nvSpPr>
              <p:cNvPr id="12" name="Oval 8">
                <a:extLst>
                  <a:ext uri="{FF2B5EF4-FFF2-40B4-BE49-F238E27FC236}">
                    <a16:creationId xmlns:a16="http://schemas.microsoft.com/office/drawing/2014/main" xmlns="" id="{91851FBB-2A8D-4A9A-A078-DFB7CE5554EF}"/>
                  </a:ext>
                </a:extLst>
              </p:cNvPr>
              <p:cNvSpPr/>
              <p:nvPr/>
            </p:nvSpPr>
            <p:spPr>
              <a:xfrm>
                <a:off x="7183226" y="583380"/>
                <a:ext cx="3600000" cy="3600000"/>
              </a:xfrm>
              <a:prstGeom prst="ellipse">
                <a:avLst/>
              </a:prstGeom>
              <a:blipFill dpi="0" rotWithShape="1"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95000"/>
                          </a14:imgEffect>
                        </a14:imgLayer>
                      </a14:imgProps>
                    </a:ext>
                  </a:extLst>
                </a:blip>
                <a:srcRect/>
                <a:tile tx="0" ty="0" sx="85000" sy="85000" flip="none" algn="tl"/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/>
                <a:endParaRPr lang="de-DE" sz="2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Oval 9">
                <a:extLst>
                  <a:ext uri="{FF2B5EF4-FFF2-40B4-BE49-F238E27FC236}">
                    <a16:creationId xmlns:a16="http://schemas.microsoft.com/office/drawing/2014/main" xmlns="" id="{5AC2E12B-F121-4048-8BD3-B0F05E3BC009}"/>
                  </a:ext>
                </a:extLst>
              </p:cNvPr>
              <p:cNvSpPr/>
              <p:nvPr/>
            </p:nvSpPr>
            <p:spPr>
              <a:xfrm>
                <a:off x="7273226" y="673380"/>
                <a:ext cx="3420000" cy="3420000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endParaRPr lang="de-DE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xmlns="" id="{8E573877-2907-4ECE-87E9-97F63E96D27C}"/>
                </a:ext>
              </a:extLst>
            </p:cNvPr>
            <p:cNvSpPr txBox="1"/>
            <p:nvPr/>
          </p:nvSpPr>
          <p:spPr>
            <a:xfrm>
              <a:off x="7830975" y="1684468"/>
              <a:ext cx="32140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Aufwandsschätzung schwierig 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(Erfahrung fehlt)</a:t>
              </a:r>
            </a:p>
          </p:txBody>
        </p:sp>
      </p:grp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xmlns="" id="{5928C1F1-6DE2-4F88-B033-12F92C16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21" name="Bild 20" descr="step 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61" y="487680"/>
            <a:ext cx="555579" cy="5328000"/>
          </a:xfrm>
          <a:prstGeom prst="rect">
            <a:avLst/>
          </a:prstGeom>
        </p:spPr>
      </p:pic>
      <p:sp>
        <p:nvSpPr>
          <p:cNvPr id="22" name="Titel 1">
            <a:extLst>
              <a:ext uri="{FF2B5EF4-FFF2-40B4-BE49-F238E27FC236}">
                <a16:creationId xmlns:a16="http://schemas.microsoft.com/office/drawing/2014/main" xmlns="" id="{B85DB37F-1574-4644-9706-54D33A0E6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de-DE" dirty="0" smtClean="0"/>
              <a:t>Ablaufplan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4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F043BA-0C52-4068-BCF5-2B2D89BA9D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89ACCC8-A635-400E-B9C0-AD9CA57109C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BC21CEB-233C-4B50-8CCA-829AD0428F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F3DF2D74-CD63-49A8-A93B-9DA2F59511D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5BF353C-371D-4F6F-956D-BB6FC7A1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FEB0D9-B5D3-41EC-8591-F809FF99CB3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95A04BEB-4A92-4FF1-BECC-2C0344CEA32B}"/>
              </a:ext>
            </a:extLst>
          </p:cNvPr>
          <p:cNvSpPr/>
          <p:nvPr/>
        </p:nvSpPr>
        <p:spPr>
          <a:xfrm>
            <a:off x="1014584" y="134879"/>
            <a:ext cx="10162831" cy="6136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F66AD8AE-1A33-42F2-9053-F5565CEA0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30" y="395140"/>
            <a:ext cx="9397940" cy="5654386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2BC778AF-32C7-48D8-A24F-D5C4705B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K. Garrecht (673342), T. Wedler (673324) - ComfyCoffee - Mobile Web</a:t>
            </a:r>
          </a:p>
        </p:txBody>
      </p:sp>
      <p:pic>
        <p:nvPicPr>
          <p:cNvPr id="12" name="Bild 11" descr="step 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941" y="487680"/>
            <a:ext cx="555579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7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Holzar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lzart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lza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Holzart</Template>
  <TotalTime>0</TotalTime>
  <Words>1120</Words>
  <Application>Microsoft Macintosh PowerPoint</Application>
  <PresentationFormat>Benutzerdefiniert</PresentationFormat>
  <Paragraphs>271</Paragraphs>
  <Slides>23</Slides>
  <Notes>22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Holzart</vt:lpstr>
      <vt:lpstr>ComfyCoffee</vt:lpstr>
      <vt:lpstr>PowerPoint-Präsentation</vt:lpstr>
      <vt:lpstr>Idee &amp; Vision</vt:lpstr>
      <vt:lpstr>Zielgruppen</vt:lpstr>
      <vt:lpstr>PowerPoint-Präsentation</vt:lpstr>
      <vt:lpstr>Anforderungsanalyse</vt:lpstr>
      <vt:lpstr>Anforderungsanalyse</vt:lpstr>
      <vt:lpstr>Ablaufplan</vt:lpstr>
      <vt:lpstr>PowerPoint-Präsentation</vt:lpstr>
      <vt:lpstr>PowerPoint-Präsentation</vt:lpstr>
      <vt:lpstr>Interaktiver Prototyp</vt:lpstr>
      <vt:lpstr>Framework: React Native</vt:lpstr>
      <vt:lpstr>Setup</vt:lpstr>
      <vt:lpstr>Arbeitsaufteilung</vt:lpstr>
      <vt:lpstr>Arbeitsaufteilung</vt:lpstr>
      <vt:lpstr>Arbeitsaufteilung</vt:lpstr>
      <vt:lpstr>PowerPoint-Präsentation</vt:lpstr>
      <vt:lpstr>Testkonzept</vt:lpstr>
      <vt:lpstr>PowerPoint-Präsentation</vt:lpstr>
      <vt:lpstr>Retention-Marketing</vt:lpstr>
      <vt:lpstr>Fazit</vt:lpstr>
      <vt:lpstr>Fazit</vt:lpstr>
      <vt:lpstr>Vielen Dank für Ihre Aufmerksamkeit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Comfy COffee</dc:title>
  <dc:creator>Katharina Garrecht</dc:creator>
  <cp:lastModifiedBy>Thomas</cp:lastModifiedBy>
  <cp:revision>74</cp:revision>
  <dcterms:created xsi:type="dcterms:W3CDTF">2018-01-10T08:50:03Z</dcterms:created>
  <dcterms:modified xsi:type="dcterms:W3CDTF">2018-01-24T14:02:01Z</dcterms:modified>
</cp:coreProperties>
</file>